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87" r:id="rId2"/>
    <p:sldId id="283" r:id="rId3"/>
    <p:sldId id="258" r:id="rId4"/>
    <p:sldId id="259" r:id="rId5"/>
    <p:sldId id="260" r:id="rId6"/>
    <p:sldId id="261" r:id="rId7"/>
    <p:sldId id="262" r:id="rId8"/>
    <p:sldId id="263" r:id="rId9"/>
    <p:sldId id="267" r:id="rId10"/>
    <p:sldId id="264" r:id="rId11"/>
    <p:sldId id="265" r:id="rId12"/>
    <p:sldId id="268" r:id="rId13"/>
    <p:sldId id="270" r:id="rId14"/>
    <p:sldId id="271" r:id="rId15"/>
    <p:sldId id="272" r:id="rId16"/>
    <p:sldId id="285" r:id="rId17"/>
    <p:sldId id="266" r:id="rId18"/>
    <p:sldId id="273" r:id="rId19"/>
    <p:sldId id="274" r:id="rId20"/>
    <p:sldId id="275" r:id="rId21"/>
    <p:sldId id="277" r:id="rId22"/>
    <p:sldId id="276" r:id="rId23"/>
    <p:sldId id="278" r:id="rId24"/>
    <p:sldId id="279" r:id="rId25"/>
    <p:sldId id="284" r:id="rId26"/>
    <p:sldId id="286"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38"/>
    <p:restoredTop sz="69391"/>
  </p:normalViewPr>
  <p:slideViewPr>
    <p:cSldViewPr snapToGrid="0" snapToObjects="1">
      <p:cViewPr varScale="1">
        <p:scale>
          <a:sx n="60" d="100"/>
          <a:sy n="60" d="100"/>
        </p:scale>
        <p:origin x="2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michaelouya/Downloads/ables%20(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michaelouya/Downloads/ables%20(2).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michaelouya/Downloads/able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Sheet1!$K$37</c:f>
              <c:strCache>
                <c:ptCount val="1"/>
                <c:pt idx="0">
                  <c:v>Low</c:v>
                </c:pt>
              </c:strCache>
            </c:strRef>
          </c:tx>
          <c:spPr>
            <a:solidFill>
              <a:schemeClr val="tx1">
                <a:lumMod val="65000"/>
                <a:lumOff val="35000"/>
              </a:schemeClr>
            </a:solidFill>
            <a:ln>
              <a:solidFill>
                <a:schemeClr val="tx1"/>
              </a:solidFill>
            </a:ln>
            <a:effectLst/>
          </c:spPr>
          <c:invertIfNegative val="0"/>
          <c:errBars>
            <c:errBarType val="both"/>
            <c:errValType val="percentage"/>
            <c:noEndCap val="0"/>
            <c:val val="5.0"/>
            <c:spPr>
              <a:noFill/>
              <a:ln w="9525">
                <a:solidFill>
                  <a:schemeClr val="tx1">
                    <a:lumMod val="50000"/>
                    <a:lumOff val="50000"/>
                  </a:schemeClr>
                </a:solidFill>
                <a:round/>
              </a:ln>
              <a:effectLst/>
            </c:spPr>
          </c:errBars>
          <c:cat>
            <c:strRef>
              <c:f>Sheet1!$L$36:$M$36</c:f>
              <c:strCache>
                <c:ptCount val="2"/>
                <c:pt idx="0">
                  <c:v>Pond</c:v>
                </c:pt>
                <c:pt idx="1">
                  <c:v>Cage</c:v>
                </c:pt>
              </c:strCache>
            </c:strRef>
          </c:cat>
          <c:val>
            <c:numRef>
              <c:f>Sheet1!$L$37:$M$37</c:f>
              <c:numCache>
                <c:formatCode>General</c:formatCode>
                <c:ptCount val="2"/>
                <c:pt idx="0">
                  <c:v>29.41176470588236</c:v>
                </c:pt>
                <c:pt idx="1">
                  <c:v>0.0</c:v>
                </c:pt>
              </c:numCache>
            </c:numRef>
          </c:val>
        </c:ser>
        <c:ser>
          <c:idx val="1"/>
          <c:order val="1"/>
          <c:tx>
            <c:strRef>
              <c:f>Sheet1!$K$38</c:f>
              <c:strCache>
                <c:ptCount val="1"/>
                <c:pt idx="0">
                  <c:v>Mid-Low</c:v>
                </c:pt>
              </c:strCache>
            </c:strRef>
          </c:tx>
          <c:spPr>
            <a:solidFill>
              <a:schemeClr val="bg1">
                <a:lumMod val="65000"/>
              </a:schemeClr>
            </a:solidFill>
            <a:ln>
              <a:solidFill>
                <a:schemeClr val="tx1"/>
              </a:solidFill>
            </a:ln>
            <a:effectLst/>
          </c:spPr>
          <c:invertIfNegative val="0"/>
          <c:errBars>
            <c:errBarType val="both"/>
            <c:errValType val="percentage"/>
            <c:noEndCap val="0"/>
            <c:val val="5.0"/>
            <c:spPr>
              <a:noFill/>
              <a:ln w="9525">
                <a:solidFill>
                  <a:schemeClr val="tx1">
                    <a:lumMod val="50000"/>
                    <a:lumOff val="50000"/>
                  </a:schemeClr>
                </a:solidFill>
                <a:round/>
              </a:ln>
              <a:effectLst/>
            </c:spPr>
          </c:errBars>
          <c:cat>
            <c:strRef>
              <c:f>Sheet1!$L$36:$M$36</c:f>
              <c:strCache>
                <c:ptCount val="2"/>
                <c:pt idx="0">
                  <c:v>Pond</c:v>
                </c:pt>
                <c:pt idx="1">
                  <c:v>Cage</c:v>
                </c:pt>
              </c:strCache>
            </c:strRef>
          </c:cat>
          <c:val>
            <c:numRef>
              <c:f>Sheet1!$L$38:$M$38</c:f>
              <c:numCache>
                <c:formatCode>General</c:formatCode>
                <c:ptCount val="2"/>
                <c:pt idx="0">
                  <c:v>5.882352941176467</c:v>
                </c:pt>
                <c:pt idx="1">
                  <c:v>0.0</c:v>
                </c:pt>
              </c:numCache>
            </c:numRef>
          </c:val>
        </c:ser>
        <c:ser>
          <c:idx val="2"/>
          <c:order val="2"/>
          <c:tx>
            <c:strRef>
              <c:f>Sheet1!$K$39</c:f>
              <c:strCache>
                <c:ptCount val="1"/>
                <c:pt idx="0">
                  <c:v>Mid-High</c:v>
                </c:pt>
              </c:strCache>
            </c:strRef>
          </c:tx>
          <c:spPr>
            <a:solidFill>
              <a:schemeClr val="bg1">
                <a:lumMod val="85000"/>
              </a:schemeClr>
            </a:solidFill>
            <a:ln>
              <a:solidFill>
                <a:schemeClr val="tx1"/>
              </a:solidFill>
            </a:ln>
            <a:effectLst/>
          </c:spPr>
          <c:invertIfNegative val="0"/>
          <c:errBars>
            <c:errBarType val="both"/>
            <c:errValType val="percentage"/>
            <c:noEndCap val="0"/>
            <c:val val="5.0"/>
            <c:spPr>
              <a:noFill/>
              <a:ln w="9525">
                <a:solidFill>
                  <a:schemeClr val="tx1">
                    <a:lumMod val="50000"/>
                    <a:lumOff val="50000"/>
                  </a:schemeClr>
                </a:solidFill>
                <a:round/>
              </a:ln>
              <a:effectLst/>
            </c:spPr>
          </c:errBars>
          <c:cat>
            <c:strRef>
              <c:f>Sheet1!$L$36:$M$36</c:f>
              <c:strCache>
                <c:ptCount val="2"/>
                <c:pt idx="0">
                  <c:v>Pond</c:v>
                </c:pt>
                <c:pt idx="1">
                  <c:v>Cage</c:v>
                </c:pt>
              </c:strCache>
            </c:strRef>
          </c:cat>
          <c:val>
            <c:numRef>
              <c:f>Sheet1!$L$39:$M$39</c:f>
              <c:numCache>
                <c:formatCode>General</c:formatCode>
                <c:ptCount val="2"/>
                <c:pt idx="0">
                  <c:v>44.11764705882329</c:v>
                </c:pt>
                <c:pt idx="1">
                  <c:v>69.23076923076923</c:v>
                </c:pt>
              </c:numCache>
            </c:numRef>
          </c:val>
        </c:ser>
        <c:ser>
          <c:idx val="3"/>
          <c:order val="3"/>
          <c:tx>
            <c:strRef>
              <c:f>Sheet1!$K$40</c:f>
              <c:strCache>
                <c:ptCount val="1"/>
                <c:pt idx="0">
                  <c:v>High</c:v>
                </c:pt>
              </c:strCache>
            </c:strRef>
          </c:tx>
          <c:spPr>
            <a:solidFill>
              <a:schemeClr val="bg1"/>
            </a:solidFill>
            <a:ln>
              <a:solidFill>
                <a:schemeClr val="tx1"/>
              </a:solidFill>
            </a:ln>
            <a:effectLst/>
          </c:spPr>
          <c:invertIfNegative val="0"/>
          <c:errBars>
            <c:errBarType val="both"/>
            <c:errValType val="percentage"/>
            <c:noEndCap val="0"/>
            <c:val val="5.0"/>
            <c:spPr>
              <a:noFill/>
              <a:ln w="9525">
                <a:solidFill>
                  <a:schemeClr val="tx1">
                    <a:lumMod val="50000"/>
                    <a:lumOff val="50000"/>
                  </a:schemeClr>
                </a:solidFill>
                <a:round/>
              </a:ln>
              <a:effectLst/>
            </c:spPr>
          </c:errBars>
          <c:cat>
            <c:strRef>
              <c:f>Sheet1!$L$36:$M$36</c:f>
              <c:strCache>
                <c:ptCount val="2"/>
                <c:pt idx="0">
                  <c:v>Pond</c:v>
                </c:pt>
                <c:pt idx="1">
                  <c:v>Cage</c:v>
                </c:pt>
              </c:strCache>
            </c:strRef>
          </c:cat>
          <c:val>
            <c:numRef>
              <c:f>Sheet1!$L$40:$M$40</c:f>
              <c:numCache>
                <c:formatCode>General</c:formatCode>
                <c:ptCount val="2"/>
                <c:pt idx="0">
                  <c:v>20.58823529411762</c:v>
                </c:pt>
                <c:pt idx="1">
                  <c:v>30.76923076923077</c:v>
                </c:pt>
              </c:numCache>
            </c:numRef>
          </c:val>
        </c:ser>
        <c:dLbls>
          <c:showLegendKey val="0"/>
          <c:showVal val="0"/>
          <c:showCatName val="0"/>
          <c:showSerName val="0"/>
          <c:showPercent val="0"/>
          <c:showBubbleSize val="0"/>
        </c:dLbls>
        <c:gapWidth val="150"/>
        <c:axId val="2135322704"/>
        <c:axId val="2135328560"/>
      </c:barChart>
      <c:catAx>
        <c:axId val="213532270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Production System</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135328560"/>
        <c:crosses val="autoZero"/>
        <c:auto val="1"/>
        <c:lblAlgn val="ctr"/>
        <c:lblOffset val="100"/>
        <c:noMultiLvlLbl val="0"/>
      </c:catAx>
      <c:valAx>
        <c:axId val="213532856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Percent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322704"/>
        <c:crosses val="autoZero"/>
        <c:crossBetween val="between"/>
      </c:valAx>
      <c:spPr>
        <a:noFill/>
        <a:ln>
          <a:noFill/>
        </a:ln>
        <a:effectLst/>
      </c:spPr>
    </c:plotArea>
    <c:legend>
      <c:legendPos val="r"/>
      <c:layout>
        <c:manualLayout>
          <c:xMode val="edge"/>
          <c:yMode val="edge"/>
          <c:x val="0.833981846019247"/>
          <c:y val="0.0104155730533683"/>
          <c:w val="0.14379593175853"/>
          <c:h val="0.26620589093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Perception</a:t>
            </a:r>
            <a:r>
              <a:rPr lang="en-US" baseline="0" dirty="0" smtClean="0"/>
              <a:t> of disease by farm scale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Sheet2!$B$7</c:f>
              <c:strCache>
                <c:ptCount val="1"/>
                <c:pt idx="0">
                  <c:v>No problem</c:v>
                </c:pt>
              </c:strCache>
            </c:strRef>
          </c:tx>
          <c:spPr>
            <a:solidFill>
              <a:schemeClr val="tx1">
                <a:lumMod val="65000"/>
                <a:lumOff val="35000"/>
              </a:schemeClr>
            </a:solidFill>
            <a:ln>
              <a:solidFill>
                <a:schemeClr val="tx1"/>
              </a:solidFill>
            </a:ln>
            <a:effectLst/>
          </c:spPr>
          <c:invertIfNegative val="0"/>
          <c:cat>
            <c:strRef>
              <c:f>Sheet2!$C$6:$F$6</c:f>
              <c:strCache>
                <c:ptCount val="4"/>
                <c:pt idx="0">
                  <c:v>Small-Scale</c:v>
                </c:pt>
                <c:pt idx="1">
                  <c:v>Medium Scale</c:v>
                </c:pt>
                <c:pt idx="2">
                  <c:v>Large Scale</c:v>
                </c:pt>
                <c:pt idx="3">
                  <c:v>Cage</c:v>
                </c:pt>
              </c:strCache>
            </c:strRef>
          </c:cat>
          <c:val>
            <c:numRef>
              <c:f>Sheet2!$C$7:$F$7</c:f>
              <c:numCache>
                <c:formatCode>General</c:formatCode>
                <c:ptCount val="4"/>
                <c:pt idx="0">
                  <c:v>100.0</c:v>
                </c:pt>
                <c:pt idx="1">
                  <c:v>100.0</c:v>
                </c:pt>
                <c:pt idx="2">
                  <c:v>83.33333333333309</c:v>
                </c:pt>
                <c:pt idx="3">
                  <c:v>21.42857142857143</c:v>
                </c:pt>
              </c:numCache>
            </c:numRef>
          </c:val>
        </c:ser>
        <c:ser>
          <c:idx val="1"/>
          <c:order val="1"/>
          <c:tx>
            <c:strRef>
              <c:f>Sheet2!$B$8</c:f>
              <c:strCache>
                <c:ptCount val="1"/>
                <c:pt idx="0">
                  <c:v>A problem but not major</c:v>
                </c:pt>
              </c:strCache>
            </c:strRef>
          </c:tx>
          <c:spPr>
            <a:solidFill>
              <a:schemeClr val="bg1">
                <a:lumMod val="85000"/>
              </a:schemeClr>
            </a:solidFill>
            <a:ln>
              <a:solidFill>
                <a:schemeClr val="tx1"/>
              </a:solidFill>
            </a:ln>
            <a:effectLst/>
          </c:spPr>
          <c:invertIfNegative val="0"/>
          <c:cat>
            <c:strRef>
              <c:f>Sheet2!$C$6:$F$6</c:f>
              <c:strCache>
                <c:ptCount val="4"/>
                <c:pt idx="0">
                  <c:v>Small-Scale</c:v>
                </c:pt>
                <c:pt idx="1">
                  <c:v>Medium Scale</c:v>
                </c:pt>
                <c:pt idx="2">
                  <c:v>Large Scale</c:v>
                </c:pt>
                <c:pt idx="3">
                  <c:v>Cage</c:v>
                </c:pt>
              </c:strCache>
            </c:strRef>
          </c:cat>
          <c:val>
            <c:numRef>
              <c:f>Sheet2!$C$8:$F$8</c:f>
              <c:numCache>
                <c:formatCode>General</c:formatCode>
                <c:ptCount val="4"/>
                <c:pt idx="0">
                  <c:v>0.0</c:v>
                </c:pt>
                <c:pt idx="1">
                  <c:v>0.0</c:v>
                </c:pt>
                <c:pt idx="2">
                  <c:v>16.66666666666666</c:v>
                </c:pt>
                <c:pt idx="3">
                  <c:v>71.42857142857135</c:v>
                </c:pt>
              </c:numCache>
            </c:numRef>
          </c:val>
        </c:ser>
        <c:ser>
          <c:idx val="2"/>
          <c:order val="2"/>
          <c:tx>
            <c:strRef>
              <c:f>Sheet2!$B$9</c:f>
              <c:strCache>
                <c:ptCount val="1"/>
                <c:pt idx="0">
                  <c:v>A major problem</c:v>
                </c:pt>
              </c:strCache>
            </c:strRef>
          </c:tx>
          <c:spPr>
            <a:solidFill>
              <a:schemeClr val="bg1"/>
            </a:solidFill>
            <a:ln>
              <a:solidFill>
                <a:schemeClr val="tx1"/>
              </a:solidFill>
            </a:ln>
            <a:effectLst/>
          </c:spPr>
          <c:invertIfNegative val="0"/>
          <c:cat>
            <c:strRef>
              <c:f>Sheet2!$C$6:$F$6</c:f>
              <c:strCache>
                <c:ptCount val="4"/>
                <c:pt idx="0">
                  <c:v>Small-Scale</c:v>
                </c:pt>
                <c:pt idx="1">
                  <c:v>Medium Scale</c:v>
                </c:pt>
                <c:pt idx="2">
                  <c:v>Large Scale</c:v>
                </c:pt>
                <c:pt idx="3">
                  <c:v>Cage</c:v>
                </c:pt>
              </c:strCache>
            </c:strRef>
          </c:cat>
          <c:val>
            <c:numRef>
              <c:f>Sheet2!$C$9:$F$9</c:f>
              <c:numCache>
                <c:formatCode>General</c:formatCode>
                <c:ptCount val="4"/>
                <c:pt idx="0">
                  <c:v>0.0</c:v>
                </c:pt>
                <c:pt idx="1">
                  <c:v>0.0</c:v>
                </c:pt>
                <c:pt idx="2">
                  <c:v>0.0</c:v>
                </c:pt>
                <c:pt idx="3">
                  <c:v>7.142857142857141</c:v>
                </c:pt>
              </c:numCache>
            </c:numRef>
          </c:val>
        </c:ser>
        <c:dLbls>
          <c:showLegendKey val="0"/>
          <c:showVal val="0"/>
          <c:showCatName val="0"/>
          <c:showSerName val="0"/>
          <c:showPercent val="0"/>
          <c:showBubbleSize val="0"/>
        </c:dLbls>
        <c:gapWidth val="55"/>
        <c:overlap val="100"/>
        <c:axId val="2135440848"/>
        <c:axId val="2135446768"/>
      </c:barChart>
      <c:catAx>
        <c:axId val="2135440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Farm Scale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446768"/>
        <c:crosses val="autoZero"/>
        <c:auto val="1"/>
        <c:lblAlgn val="ctr"/>
        <c:lblOffset val="100"/>
        <c:noMultiLvlLbl val="0"/>
      </c:catAx>
      <c:valAx>
        <c:axId val="2135446768"/>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4408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Reported mortalitie</a:t>
            </a:r>
            <a:r>
              <a:rPr lang="en-US" baseline="0" dirty="0" smtClean="0"/>
              <a:t>s by farm scale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Sheet1!$J$25</c:f>
              <c:strCache>
                <c:ptCount val="1"/>
                <c:pt idx="0">
                  <c:v>Significant Mortalities</c:v>
                </c:pt>
              </c:strCache>
            </c:strRef>
          </c:tx>
          <c:spPr>
            <a:solidFill>
              <a:schemeClr val="bg1"/>
            </a:solidFill>
            <a:ln>
              <a:solidFill>
                <a:schemeClr val="tx1"/>
              </a:solidFill>
            </a:ln>
            <a:effectLst/>
          </c:spPr>
          <c:invertIfNegative val="0"/>
          <c:cat>
            <c:strRef>
              <c:f>Sheet1!$K$24:$N$24</c:f>
              <c:strCache>
                <c:ptCount val="4"/>
                <c:pt idx="0">
                  <c:v>Small-Scale</c:v>
                </c:pt>
                <c:pt idx="1">
                  <c:v>Medium Scale</c:v>
                </c:pt>
                <c:pt idx="2">
                  <c:v>Large Scale</c:v>
                </c:pt>
                <c:pt idx="3">
                  <c:v>Cage</c:v>
                </c:pt>
              </c:strCache>
            </c:strRef>
          </c:cat>
          <c:val>
            <c:numRef>
              <c:f>Sheet1!$K$25:$N$25</c:f>
              <c:numCache>
                <c:formatCode>General</c:formatCode>
                <c:ptCount val="4"/>
                <c:pt idx="0">
                  <c:v>0.0</c:v>
                </c:pt>
                <c:pt idx="1">
                  <c:v>21.42857142857143</c:v>
                </c:pt>
                <c:pt idx="2">
                  <c:v>16.66666666666666</c:v>
                </c:pt>
                <c:pt idx="3">
                  <c:v>71.42857142857135</c:v>
                </c:pt>
              </c:numCache>
            </c:numRef>
          </c:val>
        </c:ser>
        <c:ser>
          <c:idx val="1"/>
          <c:order val="1"/>
          <c:tx>
            <c:strRef>
              <c:f>Sheet1!$J$26</c:f>
              <c:strCache>
                <c:ptCount val="1"/>
                <c:pt idx="0">
                  <c:v>No Significant Mortalities</c:v>
                </c:pt>
              </c:strCache>
            </c:strRef>
          </c:tx>
          <c:spPr>
            <a:solidFill>
              <a:schemeClr val="tx1">
                <a:lumMod val="65000"/>
                <a:lumOff val="35000"/>
              </a:schemeClr>
            </a:solidFill>
            <a:ln>
              <a:solidFill>
                <a:schemeClr val="tx1"/>
              </a:solidFill>
            </a:ln>
            <a:effectLst/>
          </c:spPr>
          <c:invertIfNegative val="0"/>
          <c:cat>
            <c:strRef>
              <c:f>Sheet1!$K$24:$N$24</c:f>
              <c:strCache>
                <c:ptCount val="4"/>
                <c:pt idx="0">
                  <c:v>Small-Scale</c:v>
                </c:pt>
                <c:pt idx="1">
                  <c:v>Medium Scale</c:v>
                </c:pt>
                <c:pt idx="2">
                  <c:v>Large Scale</c:v>
                </c:pt>
                <c:pt idx="3">
                  <c:v>Cage</c:v>
                </c:pt>
              </c:strCache>
            </c:strRef>
          </c:cat>
          <c:val>
            <c:numRef>
              <c:f>Sheet1!$K$26:$N$26</c:f>
              <c:numCache>
                <c:formatCode>General</c:formatCode>
                <c:ptCount val="4"/>
                <c:pt idx="0">
                  <c:v>100.0</c:v>
                </c:pt>
                <c:pt idx="1">
                  <c:v>78.57142857142831</c:v>
                </c:pt>
                <c:pt idx="2">
                  <c:v>83.33333333333309</c:v>
                </c:pt>
                <c:pt idx="3">
                  <c:v>28.57142857142857</c:v>
                </c:pt>
              </c:numCache>
            </c:numRef>
          </c:val>
        </c:ser>
        <c:dLbls>
          <c:showLegendKey val="0"/>
          <c:showVal val="0"/>
          <c:showCatName val="0"/>
          <c:showSerName val="0"/>
          <c:showPercent val="0"/>
          <c:showBubbleSize val="0"/>
        </c:dLbls>
        <c:gapWidth val="55"/>
        <c:overlap val="100"/>
        <c:axId val="2135507728"/>
        <c:axId val="2135511008"/>
      </c:barChart>
      <c:catAx>
        <c:axId val="2135507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11008"/>
        <c:crosses val="autoZero"/>
        <c:auto val="1"/>
        <c:lblAlgn val="ctr"/>
        <c:lblOffset val="100"/>
        <c:noMultiLvlLbl val="0"/>
      </c:catAx>
      <c:valAx>
        <c:axId val="213551100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077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8B30-86D7-B148-9A1A-296CF3B58A91}" type="datetimeFigureOut">
              <a:rPr lang="en-US" smtClean="0"/>
              <a:t>8/30/17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7EF53-DFD7-EA42-A552-0E1458F299B6}" type="slidenum">
              <a:rPr lang="en-US" smtClean="0"/>
              <a:t>‹#›</a:t>
            </a:fld>
            <a:endParaRPr lang="en-US"/>
          </a:p>
        </p:txBody>
      </p:sp>
    </p:spTree>
    <p:extLst>
      <p:ext uri="{BB962C8B-B14F-4D97-AF65-F5344CB8AC3E}">
        <p14:creationId xmlns:p14="http://schemas.microsoft.com/office/powerpoint/2010/main" val="154104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Kenya is</a:t>
            </a:r>
            <a:r>
              <a:rPr lang="en-US" baseline="0" dirty="0" smtClean="0"/>
              <a:t> a country with a nascent aquaculture industry. Tilapia is the primary food fish consumed, 80% of which comes from capture fisheries around Lake Victoria. Aquaculture is quickly gaining ground as farmers seek to </a:t>
            </a:r>
            <a:r>
              <a:rPr lang="en-US" baseline="0" dirty="0" err="1" smtClean="0"/>
              <a:t>capitalise</a:t>
            </a:r>
            <a:r>
              <a:rPr lang="en-US" baseline="0" dirty="0" smtClean="0"/>
              <a:t> on the 1.14million ha of potential aquaculture sites in both land and water based systems. Ponds remain the </a:t>
            </a:r>
            <a:r>
              <a:rPr lang="en-US" baseline="0" dirty="0" err="1" smtClean="0"/>
              <a:t>favoured</a:t>
            </a:r>
            <a:r>
              <a:rPr lang="en-US" baseline="0" dirty="0" smtClean="0"/>
              <a:t> production system, accounting for 95% of tilapia aquaculture production, however cages have quickly gained popularity, with an estimated 2000 cages placed into the lake in the last 3 years. </a:t>
            </a:r>
          </a:p>
          <a:p>
            <a:endParaRPr lang="en-US" baseline="0" dirty="0" smtClean="0"/>
          </a:p>
          <a:p>
            <a:r>
              <a:rPr lang="en-US" baseline="0" dirty="0" smtClean="0"/>
              <a:t>It has previously been shown that farmer diagnostic capabilities have been improved through the incorporation of prophylactic health products into their health management practices. </a:t>
            </a:r>
          </a:p>
        </p:txBody>
      </p:sp>
      <p:sp>
        <p:nvSpPr>
          <p:cNvPr id="4" name="Slide Number Placeholder 3"/>
          <p:cNvSpPr>
            <a:spLocks noGrp="1"/>
          </p:cNvSpPr>
          <p:nvPr>
            <p:ph type="sldNum" sz="quarter" idx="10"/>
          </p:nvPr>
        </p:nvSpPr>
        <p:spPr/>
        <p:txBody>
          <a:bodyPr/>
          <a:lstStyle/>
          <a:p>
            <a:fld id="{E5A16BFE-3D7C-0A4A-A6B3-C53E921FD88C}" type="slidenum">
              <a:rPr lang="en-US" smtClean="0"/>
              <a:t>3</a:t>
            </a:fld>
            <a:endParaRPr lang="en-US"/>
          </a:p>
        </p:txBody>
      </p:sp>
    </p:spTree>
    <p:extLst>
      <p:ext uri="{BB962C8B-B14F-4D97-AF65-F5344CB8AC3E}">
        <p14:creationId xmlns:p14="http://schemas.microsoft.com/office/powerpoint/2010/main" val="101338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part of understanding the comparative intensity of</a:t>
            </a:r>
            <a:r>
              <a:rPr lang="en-US" baseline="0" dirty="0" smtClean="0"/>
              <a:t> our study sites and thus the likelihood of disease occurrences it was vital to understand the industry specific indicators of intensification. As shown here there was a general trend towards more more </a:t>
            </a:r>
            <a:r>
              <a:rPr lang="en-US" baseline="0" dirty="0" err="1" smtClean="0"/>
              <a:t>monosex</a:t>
            </a:r>
            <a:r>
              <a:rPr lang="en-US" baseline="0" dirty="0" smtClean="0"/>
              <a:t> ponds with increasing farm scale. Conversely however there was a decrease in stocking density with increasing farm scale.</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12</a:t>
            </a:fld>
            <a:endParaRPr lang="en-US"/>
          </a:p>
        </p:txBody>
      </p:sp>
    </p:spTree>
    <p:extLst>
      <p:ext uri="{BB962C8B-B14F-4D97-AF65-F5344CB8AC3E}">
        <p14:creationId xmlns:p14="http://schemas.microsoft.com/office/powerpoint/2010/main" val="48168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discounted the data on stocking density and </a:t>
            </a:r>
            <a:r>
              <a:rPr lang="en-US" baseline="0" dirty="0" err="1" smtClean="0"/>
              <a:t>monsex</a:t>
            </a:r>
            <a:r>
              <a:rPr lang="en-US" baseline="0" dirty="0" smtClean="0"/>
              <a:t> fingerlings because it became apparent that farmers did not maintain records to a degree at which their reports of </a:t>
            </a:r>
            <a:r>
              <a:rPr lang="en-US" baseline="0" dirty="0" err="1" smtClean="0"/>
              <a:t>monosex</a:t>
            </a:r>
            <a:r>
              <a:rPr lang="en-US" baseline="0" dirty="0" smtClean="0"/>
              <a:t> fingerlings and stocking densities could be independently verified. However in all cases, we could confirm the feeds used on site through observations of feed bags, and so we decided that the prevalence of </a:t>
            </a:r>
            <a:r>
              <a:rPr lang="en-US" baseline="0" dirty="0" err="1" smtClean="0"/>
              <a:t>commericial</a:t>
            </a:r>
            <a:r>
              <a:rPr lang="en-US" baseline="0" dirty="0" smtClean="0"/>
              <a:t> feeds was the best indicator of intensification.</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13</a:t>
            </a:fld>
            <a:endParaRPr lang="en-US"/>
          </a:p>
        </p:txBody>
      </p:sp>
    </p:spTree>
    <p:extLst>
      <p:ext uri="{BB962C8B-B14F-4D97-AF65-F5344CB8AC3E}">
        <p14:creationId xmlns:p14="http://schemas.microsoft.com/office/powerpoint/2010/main" val="4186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feed intensity index was</a:t>
            </a:r>
            <a:r>
              <a:rPr lang="en-US" baseline="0" dirty="0" smtClean="0"/>
              <a:t> devised to </a:t>
            </a:r>
            <a:r>
              <a:rPr lang="en-US" baseline="0" dirty="0" err="1" smtClean="0"/>
              <a:t>characterise</a:t>
            </a:r>
            <a:r>
              <a:rPr lang="en-US" baseline="0" dirty="0" smtClean="0"/>
              <a:t> the various farm intensities. Every feed type used on the farm was assigned a score based on how intensive the feed was and a mean taken to calculate a Feed intensity index score for each site, where 1 was the lowest intensity and 4 the highest.</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14</a:t>
            </a:fld>
            <a:endParaRPr lang="en-US"/>
          </a:p>
        </p:txBody>
      </p:sp>
    </p:spTree>
    <p:extLst>
      <p:ext uri="{BB962C8B-B14F-4D97-AF65-F5344CB8AC3E}">
        <p14:creationId xmlns:p14="http://schemas.microsoft.com/office/powerpoint/2010/main" val="192794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Cage sites were found</a:t>
            </a:r>
            <a:r>
              <a:rPr lang="en-US" baseline="0" dirty="0" smtClean="0"/>
              <a:t> to be significantly more intensive than pond sites, confirming KI thoughts that disease would likely strike there first. There was also a trend towards higher feed intensity with increased farm scale, with significantly fewer larger scale farms using homemade feeds than their small scale counterparts.</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15</a:t>
            </a:fld>
            <a:endParaRPr lang="en-US"/>
          </a:p>
        </p:txBody>
      </p:sp>
    </p:spTree>
    <p:extLst>
      <p:ext uri="{BB962C8B-B14F-4D97-AF65-F5344CB8AC3E}">
        <p14:creationId xmlns:p14="http://schemas.microsoft.com/office/powerpoint/2010/main" val="125585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dirty="0" err="1" smtClean="0"/>
              <a:t>characterising</a:t>
            </a:r>
            <a:r>
              <a:rPr lang="en-US" dirty="0" smtClean="0"/>
              <a:t> the various levels of</a:t>
            </a:r>
            <a:r>
              <a:rPr lang="en-US" baseline="0" dirty="0" smtClean="0"/>
              <a:t> intensity across production systems, we looked at farmer diagnostic capabilities, finding that (as </a:t>
            </a:r>
            <a:r>
              <a:rPr lang="en-US" baseline="0" dirty="0" err="1" smtClean="0"/>
              <a:t>suggestedd</a:t>
            </a:r>
            <a:r>
              <a:rPr lang="en-US" baseline="0" dirty="0" smtClean="0"/>
              <a:t> by the KI </a:t>
            </a:r>
            <a:r>
              <a:rPr lang="en-US" baseline="0" dirty="0" err="1" smtClean="0"/>
              <a:t>interveiws</a:t>
            </a:r>
            <a:r>
              <a:rPr lang="en-US" baseline="0" dirty="0" smtClean="0"/>
              <a:t>) very few farmers had any form of fish health training. 77% of those trained however could not name a </a:t>
            </a:r>
            <a:r>
              <a:rPr lang="en-US" baseline="0" dirty="0" err="1" smtClean="0"/>
              <a:t>signle</a:t>
            </a:r>
            <a:r>
              <a:rPr lang="en-US" baseline="0" dirty="0" smtClean="0"/>
              <a:t> fish disease, and further the more intensive cage sites </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16</a:t>
            </a:fld>
            <a:endParaRPr lang="en-US"/>
          </a:p>
        </p:txBody>
      </p:sp>
    </p:spTree>
    <p:extLst>
      <p:ext uri="{BB962C8B-B14F-4D97-AF65-F5344CB8AC3E}">
        <p14:creationId xmlns:p14="http://schemas.microsoft.com/office/powerpoint/2010/main" val="53782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farmers</a:t>
            </a:r>
            <a:r>
              <a:rPr lang="en-US" baseline="0" dirty="0" smtClean="0"/>
              <a:t> were asked whether they had experienced significant mortalities at any point in the last year of production. It was observed that disease became more of problem amongst larger scale pond farms, with significantly more cage farmers reporting mortalities and disease than pond farmers. </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17</a:t>
            </a:fld>
            <a:endParaRPr lang="en-US"/>
          </a:p>
        </p:txBody>
      </p:sp>
    </p:spTree>
    <p:extLst>
      <p:ext uri="{BB962C8B-B14F-4D97-AF65-F5344CB8AC3E}">
        <p14:creationId xmlns:p14="http://schemas.microsoft.com/office/powerpoint/2010/main" val="115773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trying to understand the factors shaping health management practices we looked at the challenges reported by farmers. They were asked to rank 3 of the biggest challenges to production. It was clear that the cost of feed was the greatest constraint to farmers across production systems. </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18</a:t>
            </a:fld>
            <a:endParaRPr lang="en-US"/>
          </a:p>
        </p:txBody>
      </p:sp>
    </p:spTree>
    <p:extLst>
      <p:ext uri="{BB962C8B-B14F-4D97-AF65-F5344CB8AC3E}">
        <p14:creationId xmlns:p14="http://schemas.microsoft.com/office/powerpoint/2010/main" val="1341935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part of the study used the same mixed methods design and looked at the trends</a:t>
            </a:r>
            <a:r>
              <a:rPr lang="en-US" baseline="0" dirty="0" smtClean="0"/>
              <a:t> and practices surrounding PHP use in the livestock sector. </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19</a:t>
            </a:fld>
            <a:endParaRPr lang="en-US"/>
          </a:p>
        </p:txBody>
      </p:sp>
    </p:spTree>
    <p:extLst>
      <p:ext uri="{BB962C8B-B14F-4D97-AF65-F5344CB8AC3E}">
        <p14:creationId xmlns:p14="http://schemas.microsoft.com/office/powerpoint/2010/main" val="65450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KI interviews were conducted with experts to understand how PHP use has evolved in the Kenyan livestock production industry.</a:t>
            </a:r>
            <a:r>
              <a:rPr lang="en-US" baseline="0" dirty="0" smtClean="0"/>
              <a:t> It was found that PHPs rose to prominence in the late 2000s, however their use is largely restricted to super intensive poultry producers who serve multinational clientele, who don</a:t>
            </a:r>
            <a:r>
              <a:rPr lang="uk-UA" baseline="0" dirty="0" smtClean="0"/>
              <a:t>’</a:t>
            </a:r>
            <a:r>
              <a:rPr lang="en-US" baseline="0" dirty="0" smtClean="0"/>
              <a:t>t want antibiotics in their livestock. Smaller scale intensive producers were said to </a:t>
            </a:r>
            <a:r>
              <a:rPr lang="en-US" baseline="0" dirty="0" err="1" smtClean="0"/>
              <a:t>favour</a:t>
            </a:r>
            <a:r>
              <a:rPr lang="en-US" baseline="0" dirty="0" smtClean="0"/>
              <a:t> antibiotic therapies </a:t>
            </a:r>
            <a:r>
              <a:rPr lang="en-US" baseline="0" dirty="0" err="1" smtClean="0"/>
              <a:t>ovet</a:t>
            </a:r>
            <a:r>
              <a:rPr lang="en-US" baseline="0" dirty="0" smtClean="0"/>
              <a:t> those of PHPs </a:t>
            </a:r>
            <a:r>
              <a:rPr lang="en-US" baseline="0" dirty="0" err="1" smtClean="0"/>
              <a:t>primaril</a:t>
            </a:r>
            <a:r>
              <a:rPr lang="en-US" baseline="0" dirty="0" smtClean="0"/>
              <a:t> because of the cost. </a:t>
            </a:r>
          </a:p>
          <a:p>
            <a:endParaRPr lang="en-US" baseline="0" dirty="0" smtClean="0"/>
          </a:p>
          <a:p>
            <a:r>
              <a:rPr lang="en-US" baseline="0" dirty="0" smtClean="0"/>
              <a:t>Interestingly, it was further found that the rise of PHPs has been due to PHP outlets looking to make some extra money pushing the products at expo shows and farmer fairs.  </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20</a:t>
            </a:fld>
            <a:endParaRPr lang="en-US"/>
          </a:p>
        </p:txBody>
      </p:sp>
    </p:spTree>
    <p:extLst>
      <p:ext uri="{BB962C8B-B14F-4D97-AF65-F5344CB8AC3E}">
        <p14:creationId xmlns:p14="http://schemas.microsoft.com/office/powerpoint/2010/main" val="173460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the results of the KI </a:t>
            </a:r>
            <a:r>
              <a:rPr lang="en-US" dirty="0" err="1" smtClean="0"/>
              <a:t>interveiws</a:t>
            </a:r>
            <a:r>
              <a:rPr lang="en-US" dirty="0" smtClean="0"/>
              <a:t> we again constructed a</a:t>
            </a:r>
            <a:r>
              <a:rPr lang="en-US" baseline="0" dirty="0" smtClean="0"/>
              <a:t> questionnaire to ascertain the actual trends in PHP use among PHP vendors. We looked at the prevalence of PHPs, the popular chemicals used in livestock health production, PHPs in use for aquaculture and the trends in PHP sales all with a view to mapping a trajectory for PHP use in aquaculture</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21</a:t>
            </a:fld>
            <a:endParaRPr lang="en-US"/>
          </a:p>
        </p:txBody>
      </p:sp>
    </p:spTree>
    <p:extLst>
      <p:ext uri="{BB962C8B-B14F-4D97-AF65-F5344CB8AC3E}">
        <p14:creationId xmlns:p14="http://schemas.microsoft.com/office/powerpoint/2010/main" val="3805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Prohylactic</a:t>
            </a:r>
            <a:r>
              <a:rPr lang="en-US" dirty="0" smtClean="0"/>
              <a:t> health</a:t>
            </a:r>
            <a:r>
              <a:rPr lang="en-US" baseline="0" dirty="0" smtClean="0"/>
              <a:t> products include a wide variety of preventative pharmaceutical </a:t>
            </a:r>
            <a:r>
              <a:rPr lang="en-US" baseline="0" dirty="0" err="1" smtClean="0"/>
              <a:t>therepeutants</a:t>
            </a:r>
            <a:r>
              <a:rPr lang="en-US" baseline="0" dirty="0" smtClean="0"/>
              <a:t>. This study looked specifically at </a:t>
            </a:r>
            <a:r>
              <a:rPr lang="en-US" baseline="0" dirty="0" err="1" smtClean="0"/>
              <a:t>Probiotiscs</a:t>
            </a:r>
            <a:r>
              <a:rPr lang="en-US" baseline="0" dirty="0" smtClean="0"/>
              <a:t> and Yeast-derived </a:t>
            </a:r>
            <a:r>
              <a:rPr lang="en-US" baseline="0" dirty="0" err="1" smtClean="0"/>
              <a:t>immunimodulators</a:t>
            </a:r>
            <a:r>
              <a:rPr lang="en-US" baseline="0" dirty="0" smtClean="0"/>
              <a:t>.</a:t>
            </a:r>
          </a:p>
          <a:p>
            <a:endParaRPr lang="en-US" baseline="0" dirty="0" smtClean="0"/>
          </a:p>
          <a:p>
            <a:r>
              <a:rPr lang="en-US" baseline="0" dirty="0" smtClean="0"/>
              <a:t>Probiotics, or good bacteria, widely known for their uses in human health are loosely </a:t>
            </a:r>
            <a:r>
              <a:rPr lang="en-US" baseline="0" dirty="0" err="1" smtClean="0"/>
              <a:t>definied</a:t>
            </a:r>
            <a:r>
              <a:rPr lang="en-US" baseline="0" dirty="0" smtClean="0"/>
              <a:t> as a live </a:t>
            </a:r>
            <a:r>
              <a:rPr lang="en-US" baseline="0" dirty="0" err="1" smtClean="0"/>
              <a:t>microogoranism</a:t>
            </a:r>
            <a:r>
              <a:rPr lang="en-US" baseline="0" dirty="0" smtClean="0"/>
              <a:t> which when administered to an animal confers a host of health benefits, </a:t>
            </a:r>
          </a:p>
          <a:p>
            <a:endParaRPr lang="en-US" baseline="0" dirty="0" smtClean="0"/>
          </a:p>
          <a:p>
            <a:r>
              <a:rPr lang="en-US" baseline="0" dirty="0" smtClean="0"/>
              <a:t>Yeast </a:t>
            </a:r>
            <a:r>
              <a:rPr lang="en-US" baseline="0" dirty="0" err="1" smtClean="0"/>
              <a:t>innunomodulators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4</a:t>
            </a:fld>
            <a:endParaRPr lang="en-US"/>
          </a:p>
        </p:txBody>
      </p:sp>
    </p:spTree>
    <p:extLst>
      <p:ext uri="{BB962C8B-B14F-4D97-AF65-F5344CB8AC3E}">
        <p14:creationId xmlns:p14="http://schemas.microsoft.com/office/powerpoint/2010/main" val="53434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questionnaire was implemented in</a:t>
            </a:r>
            <a:r>
              <a:rPr lang="en-US" baseline="0" dirty="0" smtClean="0"/>
              <a:t> the 5 towns with the highest number of Agrovets supplying intensive livestock producers as informed by KI interviews. </a:t>
            </a:r>
          </a:p>
          <a:p>
            <a:endParaRPr lang="en-US" baseline="0" dirty="0" smtClean="0"/>
          </a:p>
          <a:p>
            <a:r>
              <a:rPr lang="en-US" baseline="0" dirty="0" smtClean="0"/>
              <a:t>A </a:t>
            </a:r>
            <a:r>
              <a:rPr lang="en-US" baseline="0" dirty="0" err="1" smtClean="0"/>
              <a:t>convenienec</a:t>
            </a:r>
            <a:r>
              <a:rPr lang="en-US" baseline="0" dirty="0" smtClean="0"/>
              <a:t> sampling method was used because of the time constraints.</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22</a:t>
            </a:fld>
            <a:endParaRPr lang="en-US"/>
          </a:p>
        </p:txBody>
      </p:sp>
    </p:spTree>
    <p:extLst>
      <p:ext uri="{BB962C8B-B14F-4D97-AF65-F5344CB8AC3E}">
        <p14:creationId xmlns:p14="http://schemas.microsoft.com/office/powerpoint/2010/main" val="112679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were as suggested by the KIs, we found very little use of PHPs in the livestock sector. It was found that antibiotics were the </a:t>
            </a:r>
            <a:r>
              <a:rPr lang="en-US" baseline="0" dirty="0" err="1" smtClean="0"/>
              <a:t>favoured</a:t>
            </a:r>
            <a:r>
              <a:rPr lang="en-US" baseline="0" dirty="0" smtClean="0"/>
              <a:t> </a:t>
            </a:r>
            <a:r>
              <a:rPr lang="en-US" baseline="0" dirty="0" err="1" smtClean="0"/>
              <a:t>chemotherapeutant</a:t>
            </a:r>
            <a:r>
              <a:rPr lang="en-US" baseline="0" dirty="0" smtClean="0"/>
              <a:t> across outlets, and that at present there are no aquaculture PHPs being sold</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23</a:t>
            </a:fld>
            <a:endParaRPr lang="en-US"/>
          </a:p>
        </p:txBody>
      </p:sp>
    </p:spTree>
    <p:extLst>
      <p:ext uri="{BB962C8B-B14F-4D97-AF65-F5344CB8AC3E}">
        <p14:creationId xmlns:p14="http://schemas.microsoft.com/office/powerpoint/2010/main" val="189114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the research questions we found that farmers were</a:t>
            </a:r>
            <a:r>
              <a:rPr lang="en-US" baseline="0" dirty="0" smtClean="0"/>
              <a:t> of the perception that disease was not a major constraint to production. This was likely due to the low levels of aquaculture intensification in the area. Further a lack of access to capital my be breeding an attitude in which farmers cannot “afford” to be concerned with diseases while costs of feed remain high. Similarly poor diagnostic capabilities and a lack of health management training may be having the effect of making farmers unaware of the threats of disease</a:t>
            </a:r>
          </a:p>
          <a:p>
            <a:endParaRPr lang="en-US" baseline="0" dirty="0" smtClean="0"/>
          </a:p>
          <a:p>
            <a:r>
              <a:rPr lang="en-US" baseline="0" dirty="0" smtClean="0"/>
              <a:t>The trends and practices surrounding PHP use further showed that uptake is low and PHPs use is not prevalent, solely amongst poultry producers. It also showed that the cost of PHPs proves a barrier to their uptake</a:t>
            </a:r>
          </a:p>
          <a:p>
            <a:endParaRPr lang="en-US" baseline="0" dirty="0" smtClean="0"/>
          </a:p>
          <a:p>
            <a:r>
              <a:rPr lang="en-US" baseline="0" dirty="0" smtClean="0"/>
              <a:t>Lastly, it was shown that feed companies will be unlikely to play a part in the uptake of PHPs due to the low value of tilapia, and that the likely entry point to market of PHPs will be agrovets or PHP outlets.</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24</a:t>
            </a:fld>
            <a:endParaRPr lang="en-US"/>
          </a:p>
        </p:txBody>
      </p:sp>
    </p:spTree>
    <p:extLst>
      <p:ext uri="{BB962C8B-B14F-4D97-AF65-F5344CB8AC3E}">
        <p14:creationId xmlns:p14="http://schemas.microsoft.com/office/powerpoint/2010/main" val="91915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had limitations, the FI did not account for amounts of feed, </a:t>
            </a:r>
            <a:r>
              <a:rPr lang="en-US" dirty="0" err="1" smtClean="0"/>
              <a:t>conviencnceis</a:t>
            </a:r>
            <a:r>
              <a:rPr lang="en-US" dirty="0" smtClean="0"/>
              <a:t> not </a:t>
            </a:r>
            <a:r>
              <a:rPr lang="en-US" dirty="0" err="1" smtClean="0"/>
              <a:t>robuse</a:t>
            </a:r>
            <a:r>
              <a:rPr lang="en-US" dirty="0" smtClean="0"/>
              <a:t>, and poor farmer</a:t>
            </a:r>
            <a:r>
              <a:rPr lang="en-US" baseline="0" dirty="0" smtClean="0"/>
              <a:t> recall combined with poor records meant that in many cases farmer responses could not be triangulated</a:t>
            </a:r>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25</a:t>
            </a:fld>
            <a:endParaRPr lang="en-US"/>
          </a:p>
        </p:txBody>
      </p:sp>
    </p:spTree>
    <p:extLst>
      <p:ext uri="{BB962C8B-B14F-4D97-AF65-F5344CB8AC3E}">
        <p14:creationId xmlns:p14="http://schemas.microsoft.com/office/powerpoint/2010/main" val="145508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this study attempted to improve the diagnostic capabilities of the small scale Kenyan </a:t>
            </a:r>
            <a:r>
              <a:rPr lang="en-US" baseline="0" dirty="0" err="1" smtClean="0"/>
              <a:t>tilpia</a:t>
            </a:r>
            <a:r>
              <a:rPr lang="en-US" baseline="0" dirty="0" smtClean="0"/>
              <a:t> farmer through improved access to PHPs. As </a:t>
            </a:r>
            <a:r>
              <a:rPr lang="en-US" baseline="0" dirty="0" err="1" smtClean="0"/>
              <a:t>suc</a:t>
            </a:r>
            <a:r>
              <a:rPr lang="en-US" baseline="0" dirty="0" smtClean="0"/>
              <a:t> it was necessary to understand the factors shaping their current perceptions and practices to health management in order that their suitability for PHP </a:t>
            </a:r>
            <a:r>
              <a:rPr lang="en-US" baseline="0" dirty="0" err="1" smtClean="0"/>
              <a:t>intergration</a:t>
            </a:r>
            <a:r>
              <a:rPr lang="en-US" baseline="0" dirty="0" smtClean="0"/>
              <a:t> could be assessed</a:t>
            </a:r>
          </a:p>
          <a:p>
            <a:endParaRPr lang="en-US" baseline="0" dirty="0" smtClean="0"/>
          </a:p>
          <a:p>
            <a:r>
              <a:rPr lang="en-US" baseline="0" dirty="0" smtClean="0"/>
              <a:t>It was necessary to understand the trends surrounding PHP use in the Kenyan livestock sector, because evidence suggests that aquaculture’s trajectory with intensification closely follows that of the livestock industry.</a:t>
            </a:r>
          </a:p>
          <a:p>
            <a:endParaRPr lang="en-US" baseline="0" dirty="0" smtClean="0"/>
          </a:p>
          <a:p>
            <a:r>
              <a:rPr lang="en-US" baseline="0" dirty="0" smtClean="0"/>
              <a:t>And it was necessary to </a:t>
            </a:r>
            <a:r>
              <a:rPr lang="en-US" baseline="0" dirty="0" err="1" smtClean="0"/>
              <a:t>intergrate</a:t>
            </a:r>
            <a:r>
              <a:rPr lang="en-US" baseline="0" dirty="0" smtClean="0"/>
              <a:t> information from the two sectors in order that we could understand how best the PHPs could be </a:t>
            </a:r>
            <a:r>
              <a:rPr lang="en-US" baseline="0" dirty="0" err="1" smtClean="0"/>
              <a:t>intergrated</a:t>
            </a:r>
            <a:r>
              <a:rPr lang="en-US" baseline="0" dirty="0" smtClean="0"/>
              <a:t> into the tilapia farmers health management practices.</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5</a:t>
            </a:fld>
            <a:endParaRPr lang="en-US"/>
          </a:p>
        </p:txBody>
      </p:sp>
    </p:spTree>
    <p:extLst>
      <p:ext uri="{BB962C8B-B14F-4D97-AF65-F5344CB8AC3E}">
        <p14:creationId xmlns:p14="http://schemas.microsoft.com/office/powerpoint/2010/main" val="10339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a 2 part study. We attempted to answer the first of our research questions using a fish farmer health survey and the remaining two using an outlet survey. The study was conducted using an exploratory sequential mixed methods design, in which an </a:t>
            </a:r>
            <a:r>
              <a:rPr lang="en-US" baseline="0" dirty="0" err="1" smtClean="0"/>
              <a:t>inital</a:t>
            </a:r>
            <a:r>
              <a:rPr lang="en-US" baseline="0" dirty="0" smtClean="0"/>
              <a:t> exploratory phase was used to collect qualitative data and a secondary phase used to collect qualitative data.</a:t>
            </a:r>
          </a:p>
          <a:p>
            <a:endParaRPr lang="en-US" baseline="0" dirty="0" smtClean="0"/>
          </a:p>
          <a:p>
            <a:r>
              <a:rPr lang="en-US" baseline="0" dirty="0" smtClean="0"/>
              <a:t>This was done because the subject area is not very well understood and the qualitative data would help us form a robust questionnaire from which solid conclusions could be drawn.</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6</a:t>
            </a:fld>
            <a:endParaRPr lang="en-US"/>
          </a:p>
        </p:txBody>
      </p:sp>
    </p:spTree>
    <p:extLst>
      <p:ext uri="{BB962C8B-B14F-4D97-AF65-F5344CB8AC3E}">
        <p14:creationId xmlns:p14="http://schemas.microsoft.com/office/powerpoint/2010/main" val="167495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fish health survey attempted</a:t>
            </a:r>
            <a:r>
              <a:rPr lang="en-US" baseline="0" dirty="0" smtClean="0"/>
              <a:t> to understand the factors shaping tilapia farmers’ health practices surrounding health management across production scales and enterprise sizes. 12 semi structured interviews were conducted with respondents ranging from Kenyan fish disease experts to </a:t>
            </a:r>
            <a:r>
              <a:rPr lang="en-US" baseline="0" dirty="0" err="1" smtClean="0"/>
              <a:t>Aqquaculture</a:t>
            </a:r>
            <a:r>
              <a:rPr lang="en-US" baseline="0" dirty="0" smtClean="0"/>
              <a:t> academics as we attempted to paint a picture of the state of fish disease in the country.</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7</a:t>
            </a:fld>
            <a:endParaRPr lang="en-US"/>
          </a:p>
        </p:txBody>
      </p:sp>
    </p:spTree>
    <p:extLst>
      <p:ext uri="{BB962C8B-B14F-4D97-AF65-F5344CB8AC3E}">
        <p14:creationId xmlns:p14="http://schemas.microsoft.com/office/powerpoint/2010/main" val="50053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understanding</a:t>
            </a:r>
            <a:r>
              <a:rPr lang="en-US" baseline="0" dirty="0" smtClean="0"/>
              <a:t> the disease risks in Kenyan aquaculture it was necessary to obtain some country-specific indicators of aquaculture intensification; such that we could ascertain the level of aquaculture intensification and so the risk of disease. KIs responses regarding indicators of intensification were tallied and the top 3 selected for analysis. These included Feeds – where nutritionally complete formulated feeds </a:t>
            </a:r>
            <a:r>
              <a:rPr lang="en-US" baseline="0" dirty="0" err="1" smtClean="0"/>
              <a:t>signalled</a:t>
            </a:r>
            <a:r>
              <a:rPr lang="en-US" baseline="0" dirty="0" smtClean="0"/>
              <a:t> higher intensity production, </a:t>
            </a:r>
            <a:r>
              <a:rPr lang="en-US" baseline="0" dirty="0" err="1" smtClean="0"/>
              <a:t>monosex</a:t>
            </a:r>
            <a:r>
              <a:rPr lang="en-US" baseline="0" dirty="0" smtClean="0"/>
              <a:t> fingerlings, where a greater percentage of </a:t>
            </a:r>
            <a:r>
              <a:rPr lang="en-US" baseline="0" dirty="0" err="1" smtClean="0"/>
              <a:t>monosex</a:t>
            </a:r>
            <a:r>
              <a:rPr lang="en-US" baseline="0" dirty="0" smtClean="0"/>
              <a:t> fingerlings </a:t>
            </a:r>
            <a:r>
              <a:rPr lang="en-US" baseline="0" dirty="0" err="1" smtClean="0"/>
              <a:t>signalled</a:t>
            </a:r>
            <a:r>
              <a:rPr lang="en-US" baseline="0" dirty="0" smtClean="0"/>
              <a:t> higher intensity and Stocking density, where high stocking densities </a:t>
            </a:r>
            <a:r>
              <a:rPr lang="en-US" baseline="0" dirty="0" err="1" smtClean="0"/>
              <a:t>signalled</a:t>
            </a:r>
            <a:r>
              <a:rPr lang="en-US" baseline="0" dirty="0" smtClean="0"/>
              <a:t> higher intensity,</a:t>
            </a:r>
            <a:endParaRPr lang="en-US" dirty="0" smtClean="0"/>
          </a:p>
          <a:p>
            <a:endParaRPr lang="en-US" dirty="0" smtClean="0"/>
          </a:p>
          <a:p>
            <a:r>
              <a:rPr lang="en-US" dirty="0" smtClean="0"/>
              <a:t>The KI interviews further suggested</a:t>
            </a:r>
            <a:r>
              <a:rPr lang="en-US" baseline="0" dirty="0" smtClean="0"/>
              <a:t> </a:t>
            </a:r>
            <a:r>
              <a:rPr lang="en-US" dirty="0" smtClean="0"/>
              <a:t>that there was a low level of disease in Kenyan aquaculture with</a:t>
            </a:r>
            <a:r>
              <a:rPr lang="en-US" baseline="0" dirty="0" smtClean="0"/>
              <a:t> respondents suggesting that stocking densities </a:t>
            </a:r>
            <a:r>
              <a:rPr lang="en-US" baseline="0" dirty="0" err="1" smtClean="0"/>
              <a:t>etc</a:t>
            </a:r>
            <a:r>
              <a:rPr lang="en-US" baseline="0" dirty="0" smtClean="0"/>
              <a:t> </a:t>
            </a:r>
            <a:r>
              <a:rPr lang="en-US" baseline="0" dirty="0" err="1" smtClean="0"/>
              <a:t>werent</a:t>
            </a:r>
            <a:r>
              <a:rPr lang="en-US" baseline="0" dirty="0" smtClean="0"/>
              <a:t> high enough to </a:t>
            </a:r>
            <a:r>
              <a:rPr lang="en-US" baseline="0" dirty="0" err="1" smtClean="0"/>
              <a:t>proomte</a:t>
            </a:r>
            <a:r>
              <a:rPr lang="en-US" baseline="0" dirty="0" smtClean="0"/>
              <a:t> high levels of disease</a:t>
            </a:r>
          </a:p>
          <a:p>
            <a:r>
              <a:rPr lang="en-US" baseline="0" dirty="0" smtClean="0"/>
              <a:t>It was further suggested that the high intensities associated with cage farmers would cause an uptake in disease. Also because so many have been put into the water with no environmental regulations, it is thought that disease could come rapidly</a:t>
            </a:r>
          </a:p>
          <a:p>
            <a:endParaRPr lang="en-US" baseline="0" dirty="0" smtClean="0"/>
          </a:p>
          <a:p>
            <a:r>
              <a:rPr lang="en-US" baseline="0" dirty="0" smtClean="0"/>
              <a:t>Similarly, it was suggested that farmers have poor diagnostic </a:t>
            </a:r>
            <a:r>
              <a:rPr lang="en-US" baseline="0" dirty="0" err="1" smtClean="0"/>
              <a:t>capbilities</a:t>
            </a:r>
            <a:r>
              <a:rPr lang="en-US" baseline="0" dirty="0" smtClean="0"/>
              <a:t>, with levels of education being so low that people would not know if a disease hit them </a:t>
            </a:r>
          </a:p>
          <a:p>
            <a:endParaRPr lang="en-US" baseline="0" dirty="0" smtClean="0"/>
          </a:p>
          <a:p>
            <a:r>
              <a:rPr lang="en-US" baseline="0" dirty="0" smtClean="0"/>
              <a:t>Also, it was suggested that farmers were not using any PHPs for aquaculture</a:t>
            </a:r>
          </a:p>
        </p:txBody>
      </p:sp>
      <p:sp>
        <p:nvSpPr>
          <p:cNvPr id="4" name="Slide Number Placeholder 3"/>
          <p:cNvSpPr>
            <a:spLocks noGrp="1"/>
          </p:cNvSpPr>
          <p:nvPr>
            <p:ph type="sldNum" sz="quarter" idx="10"/>
          </p:nvPr>
        </p:nvSpPr>
        <p:spPr/>
        <p:txBody>
          <a:bodyPr/>
          <a:lstStyle/>
          <a:p>
            <a:fld id="{2C77EF53-DFD7-EA42-A552-0E1458F299B6}" type="slidenum">
              <a:rPr lang="en-US" smtClean="0"/>
              <a:t>8</a:t>
            </a:fld>
            <a:endParaRPr lang="en-US"/>
          </a:p>
        </p:txBody>
      </p:sp>
    </p:spTree>
    <p:extLst>
      <p:ext uri="{BB962C8B-B14F-4D97-AF65-F5344CB8AC3E}">
        <p14:creationId xmlns:p14="http://schemas.microsoft.com/office/powerpoint/2010/main" val="91321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Following</a:t>
            </a:r>
            <a:r>
              <a:rPr lang="en-US" baseline="0" dirty="0" smtClean="0"/>
              <a:t> on from the initial exploratory stage, we constructed a questionnaire to collect information on perceptions of disease and mortalities in order to answer out research question regarding farmer health management perceptions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Feeds, Fingerling and Stocking density data were collected to understand the indicators of aquaculture intensification and Data pertaining to PHP use was also collected in the hope that the characteristics of farms using PHPs could be used as a benchmark or sample showing the level of intensity at which PHPs are adopted</a:t>
            </a:r>
          </a:p>
          <a:p>
            <a:endParaRPr lang="en-US" dirty="0"/>
          </a:p>
        </p:txBody>
      </p:sp>
      <p:sp>
        <p:nvSpPr>
          <p:cNvPr id="4" name="Slide Number Placeholder 3"/>
          <p:cNvSpPr>
            <a:spLocks noGrp="1"/>
          </p:cNvSpPr>
          <p:nvPr>
            <p:ph type="sldNum" sz="quarter" idx="10"/>
          </p:nvPr>
        </p:nvSpPr>
        <p:spPr/>
        <p:txBody>
          <a:bodyPr/>
          <a:lstStyle/>
          <a:p>
            <a:fld id="{2C77EF53-DFD7-EA42-A552-0E1458F299B6}" type="slidenum">
              <a:rPr lang="en-US" smtClean="0"/>
              <a:t>9</a:t>
            </a:fld>
            <a:endParaRPr lang="en-US"/>
          </a:p>
        </p:txBody>
      </p:sp>
    </p:spTree>
    <p:extLst>
      <p:ext uri="{BB962C8B-B14F-4D97-AF65-F5344CB8AC3E}">
        <p14:creationId xmlns:p14="http://schemas.microsoft.com/office/powerpoint/2010/main" val="81916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obtained two censuses of</a:t>
            </a:r>
            <a:r>
              <a:rPr lang="en-US" baseline="0" dirty="0" smtClean="0"/>
              <a:t> cage and pond farmers in the region and compiled the two to form the basis of our stratified sample frame. The census showed the the greatest number of farmers in the country were in the counties of </a:t>
            </a:r>
            <a:r>
              <a:rPr lang="en-US" baseline="0" dirty="0" err="1" smtClean="0"/>
              <a:t>Siaya</a:t>
            </a:r>
            <a:r>
              <a:rPr lang="en-US" baseline="0" dirty="0" smtClean="0"/>
              <a:t>, </a:t>
            </a:r>
            <a:r>
              <a:rPr lang="en-US" baseline="0" dirty="0" err="1" smtClean="0"/>
              <a:t>Kakamega</a:t>
            </a:r>
            <a:r>
              <a:rPr lang="en-US" baseline="0" dirty="0" smtClean="0"/>
              <a:t> and </a:t>
            </a:r>
            <a:r>
              <a:rPr lang="en-US" baseline="0" dirty="0" err="1" smtClean="0"/>
              <a:t>Homa</a:t>
            </a:r>
            <a:r>
              <a:rPr lang="en-US" baseline="0" dirty="0" smtClean="0"/>
              <a:t> Bay. </a:t>
            </a:r>
          </a:p>
          <a:p>
            <a:endParaRPr lang="en-US" baseline="0" dirty="0" smtClean="0"/>
          </a:p>
          <a:p>
            <a:r>
              <a:rPr lang="en-US" baseline="0" dirty="0" smtClean="0"/>
              <a:t> As you can see, we tried to keep the farmer population densities in line with those reflected in the census. This was done to improve the </a:t>
            </a:r>
            <a:r>
              <a:rPr lang="en-US" baseline="0" dirty="0" err="1" smtClean="0"/>
              <a:t>generalisability</a:t>
            </a:r>
            <a:r>
              <a:rPr lang="en-US" baseline="0" dirty="0" smtClean="0"/>
              <a:t> of our data. 50 respondents </a:t>
            </a:r>
            <a:r>
              <a:rPr lang="en-US" baseline="0" dirty="0" err="1" smtClean="0"/>
              <a:t>wereseclected</a:t>
            </a:r>
            <a:r>
              <a:rPr lang="en-US" baseline="0" dirty="0" smtClean="0"/>
              <a:t> across production systems.</a:t>
            </a:r>
          </a:p>
        </p:txBody>
      </p:sp>
      <p:sp>
        <p:nvSpPr>
          <p:cNvPr id="4" name="Slide Number Placeholder 3"/>
          <p:cNvSpPr>
            <a:spLocks noGrp="1"/>
          </p:cNvSpPr>
          <p:nvPr>
            <p:ph type="sldNum" sz="quarter" idx="10"/>
          </p:nvPr>
        </p:nvSpPr>
        <p:spPr/>
        <p:txBody>
          <a:bodyPr/>
          <a:lstStyle/>
          <a:p>
            <a:fld id="{E5A16BFE-3D7C-0A4A-A6B3-C53E921FD88C}" type="slidenum">
              <a:rPr lang="en-US" smtClean="0"/>
              <a:t>10</a:t>
            </a:fld>
            <a:endParaRPr lang="en-US"/>
          </a:p>
        </p:txBody>
      </p:sp>
    </p:spTree>
    <p:extLst>
      <p:ext uri="{BB962C8B-B14F-4D97-AF65-F5344CB8AC3E}">
        <p14:creationId xmlns:p14="http://schemas.microsoft.com/office/powerpoint/2010/main" val="122678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assess the</a:t>
            </a:r>
            <a:r>
              <a:rPr lang="en-US" baseline="0" dirty="0" smtClean="0"/>
              <a:t> potential factors affecting farmer perceptions of health management, we stratified the sites by scale based on the total pond area per site. The sample size for cages was too small to </a:t>
            </a:r>
            <a:r>
              <a:rPr lang="en-US" baseline="0" dirty="0" err="1" smtClean="0"/>
              <a:t>analyse</a:t>
            </a:r>
            <a:r>
              <a:rPr lang="en-US" baseline="0" dirty="0" smtClean="0"/>
              <a:t> significant differences between site scales. The scaling variables were informed by Key Informant interviews</a:t>
            </a:r>
            <a:endParaRPr lang="en-US" dirty="0"/>
          </a:p>
        </p:txBody>
      </p:sp>
      <p:sp>
        <p:nvSpPr>
          <p:cNvPr id="4" name="Slide Number Placeholder 3"/>
          <p:cNvSpPr>
            <a:spLocks noGrp="1"/>
          </p:cNvSpPr>
          <p:nvPr>
            <p:ph type="sldNum" sz="quarter" idx="10"/>
          </p:nvPr>
        </p:nvSpPr>
        <p:spPr/>
        <p:txBody>
          <a:bodyPr/>
          <a:lstStyle/>
          <a:p>
            <a:fld id="{E5A16BFE-3D7C-0A4A-A6B3-C53E921FD88C}" type="slidenum">
              <a:rPr lang="en-US" smtClean="0"/>
              <a:t>11</a:t>
            </a:fld>
            <a:endParaRPr lang="en-US"/>
          </a:p>
        </p:txBody>
      </p:sp>
    </p:spTree>
    <p:extLst>
      <p:ext uri="{BB962C8B-B14F-4D97-AF65-F5344CB8AC3E}">
        <p14:creationId xmlns:p14="http://schemas.microsoft.com/office/powerpoint/2010/main" val="131810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54321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84078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194582-4E7B-404A-A629-41944D9DDBA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1937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53874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194582-4E7B-404A-A629-41944D9DDBA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703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66165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75793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85411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85925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7E29-5D4A-7A43-A08A-DA5C86BF49D4}"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77938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9210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97E29-5D4A-7A43-A08A-DA5C86BF49D4}" type="datetimeFigureOut">
              <a:rPr lang="en-US" smtClean="0"/>
              <a:t>8/30/17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06306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97E29-5D4A-7A43-A08A-DA5C86BF49D4}" type="datetimeFigureOut">
              <a:rPr lang="en-US" smtClean="0"/>
              <a:t>8/30/17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203425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97E29-5D4A-7A43-A08A-DA5C86BF49D4}" type="datetimeFigureOut">
              <a:rPr lang="en-US" smtClean="0"/>
              <a:t>8/30/17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80758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81661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7E29-5D4A-7A43-A08A-DA5C86BF49D4}"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194582-4E7B-404A-A629-41944D9DDBA4}" type="slidenum">
              <a:rPr lang="en-US" smtClean="0"/>
              <a:t>‹#›</a:t>
            </a:fld>
            <a:endParaRPr lang="en-US"/>
          </a:p>
        </p:txBody>
      </p:sp>
    </p:spTree>
    <p:extLst>
      <p:ext uri="{BB962C8B-B14F-4D97-AF65-F5344CB8AC3E}">
        <p14:creationId xmlns:p14="http://schemas.microsoft.com/office/powerpoint/2010/main" val="1131481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E97E29-5D4A-7A43-A08A-DA5C86BF49D4}" type="datetimeFigureOut">
              <a:rPr lang="en-US" smtClean="0"/>
              <a:t>8/30/17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194582-4E7B-404A-A629-41944D9DDBA4}" type="slidenum">
              <a:rPr lang="en-US" smtClean="0"/>
              <a:t>‹#›</a:t>
            </a:fld>
            <a:endParaRPr lang="en-US"/>
          </a:p>
        </p:txBody>
      </p:sp>
    </p:spTree>
    <p:extLst>
      <p:ext uri="{BB962C8B-B14F-4D97-AF65-F5344CB8AC3E}">
        <p14:creationId xmlns:p14="http://schemas.microsoft.com/office/powerpoint/2010/main" val="1494978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4004995"/>
            <a:ext cx="9463087" cy="1285317"/>
          </a:xfrm>
        </p:spPr>
        <p:txBody>
          <a:bodyPr>
            <a:normAutofit/>
          </a:bodyPr>
          <a:lstStyle/>
          <a:p>
            <a:r>
              <a:rPr lang="en-US" sz="2400" dirty="0" smtClean="0"/>
              <a:t>Evaluating the potential integration of prophylactic health products (PHPs) into Kenyan tilapia farmers’ health management practices: A Mixed Methods Study</a:t>
            </a:r>
            <a:endParaRPr lang="en-US" sz="2400" dirty="0"/>
          </a:p>
        </p:txBody>
      </p:sp>
      <p:sp>
        <p:nvSpPr>
          <p:cNvPr id="3" name="Subtitle 2"/>
          <p:cNvSpPr>
            <a:spLocks noGrp="1"/>
          </p:cNvSpPr>
          <p:nvPr>
            <p:ph type="subTitle" idx="1"/>
          </p:nvPr>
        </p:nvSpPr>
        <p:spPr>
          <a:xfrm>
            <a:off x="2589213" y="5731717"/>
            <a:ext cx="8915399" cy="1126283"/>
          </a:xfrm>
        </p:spPr>
        <p:txBody>
          <a:bodyPr/>
          <a:lstStyle/>
          <a:p>
            <a:r>
              <a:rPr lang="en-US" dirty="0" smtClean="0"/>
              <a:t>Michael </a:t>
            </a:r>
            <a:r>
              <a:rPr lang="en-US" dirty="0" err="1" smtClean="0"/>
              <a:t>Ouya</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624695" y="347923"/>
            <a:ext cx="2427605" cy="91694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990708" y="2116157"/>
            <a:ext cx="4748463" cy="1545046"/>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48230" y="347923"/>
            <a:ext cx="2321560" cy="916940"/>
          </a:xfrm>
          <a:prstGeom prst="rect">
            <a:avLst/>
          </a:prstGeom>
        </p:spPr>
      </p:pic>
      <p:pic>
        <p:nvPicPr>
          <p:cNvPr id="4" name="Picture 3"/>
          <p:cNvPicPr>
            <a:picLocks noChangeAspect="1"/>
          </p:cNvPicPr>
          <p:nvPr/>
        </p:nvPicPr>
        <p:blipFill>
          <a:blip r:embed="rId5"/>
          <a:stretch>
            <a:fillRect/>
          </a:stretch>
        </p:blipFill>
        <p:spPr>
          <a:xfrm flipH="1">
            <a:off x="5540418" y="214457"/>
            <a:ext cx="1613648" cy="1613648"/>
          </a:xfrm>
          <a:prstGeom prst="rect">
            <a:avLst/>
          </a:prstGeom>
        </p:spPr>
      </p:pic>
    </p:spTree>
    <p:extLst>
      <p:ext uri="{BB962C8B-B14F-4D97-AF65-F5344CB8AC3E}">
        <p14:creationId xmlns:p14="http://schemas.microsoft.com/office/powerpoint/2010/main" val="113336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Health Survey</a:t>
            </a:r>
            <a:endParaRPr lang="en-US" dirty="0"/>
          </a:p>
        </p:txBody>
      </p:sp>
      <p:sp>
        <p:nvSpPr>
          <p:cNvPr id="3" name="Content Placeholder 2"/>
          <p:cNvSpPr>
            <a:spLocks noGrp="1"/>
          </p:cNvSpPr>
          <p:nvPr>
            <p:ph idx="1"/>
          </p:nvPr>
        </p:nvSpPr>
        <p:spPr>
          <a:xfrm>
            <a:off x="1586876" y="1396215"/>
            <a:ext cx="5118724" cy="1821117"/>
          </a:xfrm>
        </p:spPr>
        <p:txBody>
          <a:bodyPr>
            <a:normAutofit fontScale="47500" lnSpcReduction="20000"/>
          </a:bodyPr>
          <a:lstStyle/>
          <a:p>
            <a:pPr lvl="1"/>
            <a:endParaRPr lang="en-US" sz="4900" dirty="0" smtClean="0"/>
          </a:p>
          <a:p>
            <a:r>
              <a:rPr lang="en-US" sz="4900" dirty="0" smtClean="0"/>
              <a:t>Multiphase stratified sampling</a:t>
            </a:r>
          </a:p>
          <a:p>
            <a:pPr lvl="1"/>
            <a:r>
              <a:rPr lang="en-US" sz="4900" dirty="0" smtClean="0"/>
              <a:t>50 farmers sampled across production systems</a:t>
            </a:r>
          </a:p>
          <a:p>
            <a:pPr lvl="1"/>
            <a:endParaRPr lang="en-US" dirty="0" smtClean="0"/>
          </a:p>
          <a:p>
            <a:pPr lvl="1"/>
            <a:endParaRPr lang="en-US" dirty="0"/>
          </a:p>
        </p:txBody>
      </p:sp>
      <p:graphicFrame>
        <p:nvGraphicFramePr>
          <p:cNvPr id="6" name="Table 5"/>
          <p:cNvGraphicFramePr>
            <a:graphicFrameLocks noGrp="1"/>
          </p:cNvGraphicFramePr>
          <p:nvPr/>
        </p:nvGraphicFramePr>
        <p:xfrm>
          <a:off x="1804337" y="3620282"/>
          <a:ext cx="5711390" cy="2743200"/>
        </p:xfrm>
        <a:graphic>
          <a:graphicData uri="http://schemas.openxmlformats.org/drawingml/2006/table">
            <a:tbl>
              <a:tblPr firstRow="1" firstCol="1" bandRow="1"/>
              <a:tblGrid>
                <a:gridCol w="1789325"/>
                <a:gridCol w="1420178"/>
                <a:gridCol w="1381580"/>
                <a:gridCol w="1120307"/>
              </a:tblGrid>
              <a:tr h="273983">
                <a:tc gridSpan="4">
                  <a:txBody>
                    <a:bodyPr/>
                    <a:lstStyle/>
                    <a:p>
                      <a:pPr algn="just">
                        <a:spcAft>
                          <a:spcPts val="0"/>
                        </a:spcAft>
                      </a:pPr>
                      <a:r>
                        <a:rPr lang="en-GB" sz="1200" b="1" u="none" dirty="0">
                          <a:solidFill>
                            <a:schemeClr val="tx1"/>
                          </a:solidFill>
                          <a:effectLst/>
                          <a:latin typeface="Times New Roman" charset="0"/>
                          <a:ea typeface="Times New Roman" charset="0"/>
                          <a:cs typeface="Times New Roman" charset="0"/>
                        </a:rPr>
                        <a:t>Table 2. Summary of census population and selected sample frame</a:t>
                      </a:r>
                      <a:r>
                        <a:rPr lang="en-GB" sz="1200" b="1" u="none" dirty="0" smtClean="0">
                          <a:solidFill>
                            <a:schemeClr val="tx1"/>
                          </a:solidFill>
                          <a:effectLst/>
                          <a:latin typeface="Times New Roman" charset="0"/>
                          <a:ea typeface="Times New Roman" charset="0"/>
                          <a:cs typeface="Times New Roman" charset="0"/>
                        </a:rPr>
                        <a:t>.</a:t>
                      </a:r>
                    </a:p>
                    <a:p>
                      <a:pPr algn="just">
                        <a:spcAft>
                          <a:spcPts val="0"/>
                        </a:spcAft>
                      </a:pP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66958">
                <a:tc gridSpan="4">
                  <a:txBody>
                    <a:bodyPr/>
                    <a:lstStyle/>
                    <a:p>
                      <a:pPr algn="l">
                        <a:spcAft>
                          <a:spcPts val="0"/>
                        </a:spcAft>
                      </a:pPr>
                      <a:r>
                        <a:rPr lang="en-GB" sz="1200" u="none" dirty="0">
                          <a:solidFill>
                            <a:schemeClr val="tx1"/>
                          </a:solidFill>
                          <a:effectLst/>
                          <a:latin typeface="Times New Roman" charset="0"/>
                          <a:ea typeface="Times New Roman" charset="0"/>
                          <a:cs typeface="Times New Roman" charset="0"/>
                        </a:rPr>
                        <a:t>Census</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County</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 Pond</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 Cage</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Total</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Kakamega</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100%</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0%</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199</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Siaya</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26%</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74%</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117</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Homa</a:t>
                      </a:r>
                      <a:r>
                        <a:rPr lang="en-GB" sz="1200" u="none" dirty="0" smtClean="0">
                          <a:solidFill>
                            <a:schemeClr val="tx1"/>
                          </a:solidFill>
                          <a:effectLst/>
                          <a:latin typeface="Times New Roman" charset="0"/>
                          <a:ea typeface="Times New Roman" charset="0"/>
                          <a:cs typeface="Times New Roman" charset="0"/>
                        </a:rPr>
                        <a:t> </a:t>
                      </a:r>
                      <a:r>
                        <a:rPr lang="en-GB" sz="1200" u="none" dirty="0">
                          <a:solidFill>
                            <a:schemeClr val="tx1"/>
                          </a:solidFill>
                          <a:effectLst/>
                          <a:latin typeface="Times New Roman" charset="0"/>
                          <a:ea typeface="Times New Roman" charset="0"/>
                          <a:cs typeface="Times New Roman" charset="0"/>
                        </a:rPr>
                        <a:t>Bay</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85%</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15%</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144</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Total</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76%</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24%</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460</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r>
              <a:tr h="177423">
                <a:tc>
                  <a:txBody>
                    <a:bodyPr/>
                    <a:lstStyle/>
                    <a:p>
                      <a:pPr algn="l"/>
                      <a:endParaRPr lang="en-US" sz="1200" u="none" dirty="0">
                        <a:solidFill>
                          <a:schemeClr val="tx1"/>
                        </a:solidFill>
                        <a:effectLst/>
                        <a:latin typeface="Calibri" charset="0"/>
                      </a:endParaRPr>
                    </a:p>
                  </a:txBody>
                  <a:tcPr marL="0" marR="0" marT="0" marB="0" anchor="b">
                    <a:lnL>
                      <a:noFill/>
                    </a:lnL>
                    <a:lnR>
                      <a:noFill/>
                    </a:lnR>
                    <a:lnT>
                      <a:noFill/>
                    </a:lnT>
                    <a:lnB>
                      <a:noFill/>
                    </a:lnB>
                    <a:noFill/>
                  </a:tcPr>
                </a:tc>
                <a:tc>
                  <a:txBody>
                    <a:bodyPr/>
                    <a:lstStyle/>
                    <a:p>
                      <a:pPr algn="l"/>
                      <a:endParaRPr lang="en-US" sz="1200" u="none" dirty="0">
                        <a:solidFill>
                          <a:schemeClr val="tx1"/>
                        </a:solidFill>
                        <a:effectLst/>
                        <a:latin typeface="Calibri" charset="0"/>
                      </a:endParaRPr>
                    </a:p>
                  </a:txBody>
                  <a:tcPr marL="0" marR="0" marT="0" marB="0" anchor="b">
                    <a:lnL>
                      <a:noFill/>
                    </a:lnL>
                    <a:lnR>
                      <a:noFill/>
                    </a:lnR>
                    <a:lnT>
                      <a:noFill/>
                    </a:lnT>
                    <a:lnB>
                      <a:noFill/>
                    </a:lnB>
                    <a:noFill/>
                  </a:tcPr>
                </a:tc>
                <a:tc>
                  <a:txBody>
                    <a:bodyPr/>
                    <a:lstStyle/>
                    <a:p>
                      <a:pPr algn="l"/>
                      <a:endParaRPr lang="en-US" sz="1200" u="none" dirty="0">
                        <a:solidFill>
                          <a:schemeClr val="tx1"/>
                        </a:solidFill>
                        <a:effectLst/>
                        <a:latin typeface="Calibri" charset="0"/>
                      </a:endParaRPr>
                    </a:p>
                  </a:txBody>
                  <a:tcPr marL="0" marR="0" marT="0" marB="0" anchor="b">
                    <a:lnL>
                      <a:noFill/>
                    </a:lnL>
                    <a:lnR>
                      <a:noFill/>
                    </a:lnR>
                    <a:lnT>
                      <a:noFill/>
                    </a:lnT>
                    <a:lnB>
                      <a:noFill/>
                    </a:lnB>
                    <a:noFill/>
                  </a:tcPr>
                </a:tc>
                <a:tc>
                  <a:txBody>
                    <a:bodyPr/>
                    <a:lstStyle/>
                    <a:p>
                      <a:pPr algn="l"/>
                      <a:endParaRPr lang="en-US" sz="1200" u="none" dirty="0">
                        <a:solidFill>
                          <a:schemeClr val="tx1"/>
                        </a:solidFill>
                        <a:effectLst/>
                        <a:latin typeface="Calibri" charset="0"/>
                      </a:endParaRPr>
                    </a:p>
                  </a:txBody>
                  <a:tcPr marL="0" marR="0" marT="0" marB="0" anchor="b">
                    <a:lnL>
                      <a:noFill/>
                    </a:lnL>
                    <a:lnR>
                      <a:noFill/>
                    </a:lnR>
                    <a:lnT>
                      <a:noFill/>
                    </a:lnT>
                    <a:lnB>
                      <a:noFill/>
                    </a:lnB>
                    <a:noFill/>
                  </a:tcPr>
                </a:tc>
              </a:tr>
              <a:tr h="166958">
                <a:tc gridSpan="4">
                  <a:txBody>
                    <a:bodyPr/>
                    <a:lstStyle/>
                    <a:p>
                      <a:pPr algn="l">
                        <a:spcAft>
                          <a:spcPts val="0"/>
                        </a:spcAft>
                      </a:pPr>
                      <a:r>
                        <a:rPr lang="en-GB" sz="1200" u="none" dirty="0">
                          <a:solidFill>
                            <a:schemeClr val="tx1"/>
                          </a:solidFill>
                          <a:effectLst/>
                          <a:latin typeface="Times New Roman" charset="0"/>
                          <a:ea typeface="Times New Roman" charset="0"/>
                          <a:cs typeface="Times New Roman" charset="0"/>
                        </a:rPr>
                        <a:t>Sample Frame</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66958">
                <a:tc>
                  <a:txBody>
                    <a:bodyPr/>
                    <a:lstStyle/>
                    <a:p>
                      <a:pPr algn="l">
                        <a:spcAft>
                          <a:spcPts val="0"/>
                        </a:spcAft>
                      </a:pPr>
                      <a:r>
                        <a:rPr lang="en-GB" sz="1200" u="none" dirty="0">
                          <a:solidFill>
                            <a:schemeClr val="tx1"/>
                          </a:solidFill>
                          <a:effectLst/>
                          <a:latin typeface="Times New Roman" charset="0"/>
                          <a:ea typeface="Times New Roman" charset="0"/>
                          <a:cs typeface="Times New Roman" charset="0"/>
                        </a:rPr>
                        <a:t>County</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 Pond</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 Cage</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Total</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Kakamega</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100%</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0%</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21</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Siaya</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25%</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75%</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16</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r>
              <a:tr h="166958">
                <a:tc>
                  <a:txBody>
                    <a:bodyPr/>
                    <a:lstStyle/>
                    <a:p>
                      <a:pPr algn="l">
                        <a:spcAft>
                          <a:spcPts val="0"/>
                        </a:spcAft>
                      </a:pPr>
                      <a:r>
                        <a:rPr lang="en-GB" sz="1200" u="none" dirty="0" smtClean="0">
                          <a:solidFill>
                            <a:schemeClr val="tx1"/>
                          </a:solidFill>
                          <a:effectLst/>
                          <a:latin typeface="Times New Roman" charset="0"/>
                          <a:ea typeface="Times New Roman" charset="0"/>
                          <a:cs typeface="Times New Roman" charset="0"/>
                        </a:rPr>
                        <a:t>     </a:t>
                      </a:r>
                      <a:r>
                        <a:rPr lang="en-GB" sz="1200" u="none" dirty="0" err="1" smtClean="0">
                          <a:solidFill>
                            <a:schemeClr val="tx1"/>
                          </a:solidFill>
                          <a:effectLst/>
                          <a:latin typeface="Times New Roman" charset="0"/>
                          <a:ea typeface="Times New Roman" charset="0"/>
                          <a:cs typeface="Times New Roman" charset="0"/>
                        </a:rPr>
                        <a:t>Homa</a:t>
                      </a:r>
                      <a:r>
                        <a:rPr lang="en-GB" sz="1200" u="none" dirty="0" smtClean="0">
                          <a:solidFill>
                            <a:schemeClr val="tx1"/>
                          </a:solidFill>
                          <a:effectLst/>
                          <a:latin typeface="Times New Roman" charset="0"/>
                          <a:ea typeface="Times New Roman" charset="0"/>
                          <a:cs typeface="Times New Roman" charset="0"/>
                        </a:rPr>
                        <a:t> </a:t>
                      </a:r>
                      <a:r>
                        <a:rPr lang="en-GB" sz="1200" u="none" dirty="0">
                          <a:solidFill>
                            <a:schemeClr val="tx1"/>
                          </a:solidFill>
                          <a:effectLst/>
                          <a:latin typeface="Times New Roman" charset="0"/>
                          <a:ea typeface="Times New Roman" charset="0"/>
                          <a:cs typeface="Times New Roman" charset="0"/>
                        </a:rPr>
                        <a:t>Bay</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85%</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15%</a:t>
                      </a:r>
                      <a:endParaRPr lang="en-US" sz="1200" u="none">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13</a:t>
                      </a:r>
                      <a:endParaRPr lang="en-US" sz="1200" u="none" dirty="0">
                        <a:solidFill>
                          <a:schemeClr val="tx1"/>
                        </a:solidFill>
                        <a:effectLst/>
                        <a:latin typeface="Calibri" charset="0"/>
                        <a:ea typeface="Calibri" charset="0"/>
                        <a:cs typeface="Times New Roman" charset="0"/>
                      </a:endParaRPr>
                    </a:p>
                  </a:txBody>
                  <a:tcPr marL="0" marR="0" marT="0" marB="0" anchor="b">
                    <a:lnL>
                      <a:noFill/>
                    </a:lnL>
                    <a:lnR>
                      <a:noFill/>
                    </a:lnR>
                    <a:lnT>
                      <a:noFill/>
                    </a:lnT>
                    <a:lnB>
                      <a:noFill/>
                    </a:lnB>
                    <a:noFill/>
                  </a:tcPr>
                </a:tc>
              </a:tr>
              <a:tr h="166958">
                <a:tc>
                  <a:txBody>
                    <a:bodyPr/>
                    <a:lstStyle/>
                    <a:p>
                      <a:pPr algn="l">
                        <a:spcAft>
                          <a:spcPts val="0"/>
                        </a:spcAft>
                      </a:pPr>
                      <a:r>
                        <a:rPr lang="en-GB" sz="1200" u="none" dirty="0">
                          <a:solidFill>
                            <a:schemeClr val="tx1"/>
                          </a:solidFill>
                          <a:effectLst/>
                          <a:latin typeface="Times New Roman" charset="0"/>
                          <a:ea typeface="Times New Roman" charset="0"/>
                          <a:cs typeface="Times New Roman" charset="0"/>
                        </a:rPr>
                        <a:t>Total</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72%</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28%</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50</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r>
            </a:tbl>
          </a:graphicData>
        </a:graphic>
      </p:graphicFrame>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716253" y="1056567"/>
            <a:ext cx="4292451" cy="4502096"/>
          </a:xfrm>
          <a:prstGeom prst="rect">
            <a:avLst/>
          </a:prstGeom>
        </p:spPr>
      </p:pic>
      <p:sp>
        <p:nvSpPr>
          <p:cNvPr id="4" name="TextBox 3"/>
          <p:cNvSpPr txBox="1"/>
          <p:nvPr/>
        </p:nvSpPr>
        <p:spPr>
          <a:xfrm>
            <a:off x="7716253" y="5558663"/>
            <a:ext cx="1446230" cy="230832"/>
          </a:xfrm>
          <a:prstGeom prst="rect">
            <a:avLst/>
          </a:prstGeom>
          <a:noFill/>
        </p:spPr>
        <p:txBody>
          <a:bodyPr wrap="none" rtlCol="0">
            <a:spAutoFit/>
          </a:bodyPr>
          <a:lstStyle/>
          <a:p>
            <a:r>
              <a:rPr lang="en-US" sz="900" dirty="0" smtClean="0"/>
              <a:t>Google </a:t>
            </a:r>
            <a:r>
              <a:rPr lang="en-US" sz="900" dirty="0" err="1" smtClean="0"/>
              <a:t>mymaps</a:t>
            </a:r>
            <a:r>
              <a:rPr lang="en-US" sz="900" dirty="0" smtClean="0"/>
              <a:t>, 2017</a:t>
            </a:r>
            <a:endParaRPr lang="en-US" sz="900" dirty="0"/>
          </a:p>
        </p:txBody>
      </p:sp>
    </p:spTree>
    <p:extLst>
      <p:ext uri="{BB962C8B-B14F-4D97-AF65-F5344CB8AC3E}">
        <p14:creationId xmlns:p14="http://schemas.microsoft.com/office/powerpoint/2010/main" val="65861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Health Survey</a:t>
            </a:r>
          </a:p>
        </p:txBody>
      </p:sp>
      <p:sp>
        <p:nvSpPr>
          <p:cNvPr id="3" name="Content Placeholder 2"/>
          <p:cNvSpPr>
            <a:spLocks noGrp="1"/>
          </p:cNvSpPr>
          <p:nvPr>
            <p:ph idx="1"/>
          </p:nvPr>
        </p:nvSpPr>
        <p:spPr>
          <a:xfrm>
            <a:off x="2589211" y="1905000"/>
            <a:ext cx="8777127" cy="1315656"/>
          </a:xfrm>
        </p:spPr>
        <p:txBody>
          <a:bodyPr/>
          <a:lstStyle/>
          <a:p>
            <a:r>
              <a:rPr lang="en-US" dirty="0"/>
              <a:t>What factors shape tilapia farmer perceptions and practices around health management</a:t>
            </a:r>
          </a:p>
          <a:p>
            <a:pPr lvl="1"/>
            <a:r>
              <a:rPr lang="en-US" dirty="0"/>
              <a:t>How do these factors vary across </a:t>
            </a:r>
            <a:r>
              <a:rPr lang="en-US" b="1" dirty="0"/>
              <a:t>enterprise scales and production </a:t>
            </a:r>
            <a:r>
              <a:rPr lang="en-US" b="1" dirty="0" smtClean="0"/>
              <a:t>systems</a:t>
            </a:r>
            <a:endParaRPr lang="en-US" b="1" dirty="0"/>
          </a:p>
        </p:txBody>
      </p:sp>
      <p:graphicFrame>
        <p:nvGraphicFramePr>
          <p:cNvPr id="5" name="Table 4"/>
          <p:cNvGraphicFramePr>
            <a:graphicFrameLocks noGrp="1"/>
          </p:cNvGraphicFramePr>
          <p:nvPr/>
        </p:nvGraphicFramePr>
        <p:xfrm>
          <a:off x="2589211" y="3449256"/>
          <a:ext cx="7932175" cy="2476983"/>
        </p:xfrm>
        <a:graphic>
          <a:graphicData uri="http://schemas.openxmlformats.org/drawingml/2006/table">
            <a:tbl>
              <a:tblPr firstRow="1" firstCol="1" bandRow="1"/>
              <a:tblGrid>
                <a:gridCol w="1721655"/>
                <a:gridCol w="1836287"/>
                <a:gridCol w="1836287"/>
                <a:gridCol w="1578550"/>
                <a:gridCol w="959396"/>
              </a:tblGrid>
              <a:tr h="322078">
                <a:tc gridSpan="5">
                  <a:txBody>
                    <a:bodyPr/>
                    <a:lstStyle/>
                    <a:p>
                      <a:pPr algn="l">
                        <a:spcAft>
                          <a:spcPts val="0"/>
                        </a:spcAft>
                      </a:pPr>
                      <a:r>
                        <a:rPr lang="en-GB" sz="1200" b="1" u="none" dirty="0">
                          <a:solidFill>
                            <a:schemeClr val="tx1"/>
                          </a:solidFill>
                          <a:effectLst/>
                          <a:latin typeface="Times New Roman" charset="0"/>
                          <a:ea typeface="Times New Roman" charset="0"/>
                          <a:cs typeface="Times New Roman" charset="0"/>
                        </a:rPr>
                        <a:t>Table 3. Summary of farm scales by total pond area and total selected respondents</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461">
                <a:tc>
                  <a:txBody>
                    <a:bodyPr/>
                    <a:lstStyle/>
                    <a:p>
                      <a:pPr algn="l">
                        <a:spcAft>
                          <a:spcPts val="0"/>
                        </a:spcAft>
                      </a:pPr>
                      <a:r>
                        <a:rPr lang="en-GB" sz="1200" u="none">
                          <a:solidFill>
                            <a:schemeClr val="tx1"/>
                          </a:solidFill>
                          <a:effectLst/>
                          <a:latin typeface="Times New Roman" charset="0"/>
                          <a:ea typeface="Times New Roman" charset="0"/>
                          <a:cs typeface="Times New Roman" charset="0"/>
                        </a:rPr>
                        <a:t>Production System</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Scale</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Total Area</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Frequency</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 of Total</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6116">
                <a:tc rowSpan="3">
                  <a:txBody>
                    <a:bodyPr/>
                    <a:lstStyle/>
                    <a:p>
                      <a:pPr algn="l">
                        <a:spcAft>
                          <a:spcPts val="0"/>
                        </a:spcAft>
                      </a:pPr>
                      <a:r>
                        <a:rPr lang="en-GB" sz="1200" u="none" dirty="0">
                          <a:solidFill>
                            <a:schemeClr val="tx1"/>
                          </a:solidFill>
                          <a:effectLst/>
                          <a:latin typeface="Times New Roman" charset="0"/>
                          <a:ea typeface="Times New Roman" charset="0"/>
                          <a:cs typeface="Times New Roman" charset="0"/>
                        </a:rPr>
                        <a:t>Pond</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Small-scale</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&lt;750m</a:t>
                      </a:r>
                      <a:r>
                        <a:rPr lang="en-GB" sz="1200" u="none" baseline="30000" dirty="0">
                          <a:solidFill>
                            <a:schemeClr val="tx1"/>
                          </a:solidFill>
                          <a:effectLst/>
                          <a:latin typeface="Times New Roman" charset="0"/>
                          <a:ea typeface="Times New Roman" charset="0"/>
                          <a:cs typeface="Times New Roman" charset="0"/>
                        </a:rPr>
                        <a:t>2</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14</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29%</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356116">
                <a:tc vMerge="1">
                  <a:txBody>
                    <a:bodyPr/>
                    <a:lstStyle/>
                    <a:p>
                      <a:endParaRPr lang="en-US"/>
                    </a:p>
                  </a:txBody>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Medium-scale</a:t>
                      </a:r>
                      <a:endParaRPr lang="en-US" sz="1200" u="none" dirty="0">
                        <a:solidFill>
                          <a:schemeClr val="tx1"/>
                        </a:solidFill>
                        <a:effectLst/>
                        <a:latin typeface="Calibri" charset="0"/>
                        <a:ea typeface="Calibri" charset="0"/>
                        <a:cs typeface="Times New Roman" charset="0"/>
                      </a:endParaRPr>
                    </a:p>
                  </a:txBody>
                  <a:tcPr marL="0" marR="0" marT="0" marB="0" anchor="ctr">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750m</a:t>
                      </a:r>
                      <a:r>
                        <a:rPr lang="en-GB" sz="1200" u="none" baseline="30000">
                          <a:solidFill>
                            <a:schemeClr val="tx1"/>
                          </a:solidFill>
                          <a:effectLst/>
                          <a:latin typeface="Times New Roman" charset="0"/>
                          <a:ea typeface="Times New Roman" charset="0"/>
                          <a:cs typeface="Times New Roman" charset="0"/>
                        </a:rPr>
                        <a:t>2</a:t>
                      </a:r>
                      <a:r>
                        <a:rPr lang="en-GB" sz="1200" u="none">
                          <a:solidFill>
                            <a:schemeClr val="tx1"/>
                          </a:solidFill>
                          <a:effectLst/>
                          <a:latin typeface="Times New Roman" charset="0"/>
                          <a:ea typeface="Times New Roman" charset="0"/>
                          <a:cs typeface="Times New Roman" charset="0"/>
                        </a:rPr>
                        <a:t> – 2000m</a:t>
                      </a:r>
                      <a:r>
                        <a:rPr lang="en-GB" sz="1200" u="none" baseline="30000">
                          <a:solidFill>
                            <a:schemeClr val="tx1"/>
                          </a:solidFill>
                          <a:effectLst/>
                          <a:latin typeface="Times New Roman" charset="0"/>
                          <a:ea typeface="Times New Roman" charset="0"/>
                          <a:cs typeface="Times New Roman" charset="0"/>
                        </a:rPr>
                        <a:t>2</a:t>
                      </a:r>
                      <a:endParaRPr lang="en-US" sz="1200" u="none">
                        <a:solidFill>
                          <a:schemeClr val="tx1"/>
                        </a:solidFill>
                        <a:effectLst/>
                        <a:latin typeface="Calibri" charset="0"/>
                        <a:ea typeface="Calibri" charset="0"/>
                        <a:cs typeface="Times New Roman" charset="0"/>
                      </a:endParaRPr>
                    </a:p>
                  </a:txBody>
                  <a:tcPr marL="0" marR="0" marT="0" marB="0" anchor="ctr">
                    <a:lnL>
                      <a:noFill/>
                    </a:lnL>
                    <a:lnR>
                      <a:noFill/>
                    </a:lnR>
                    <a:lnT>
                      <a:noFill/>
                    </a:lnT>
                    <a:lnB>
                      <a:noFill/>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14</a:t>
                      </a:r>
                      <a:endParaRPr lang="en-US" sz="1200" u="none" dirty="0">
                        <a:solidFill>
                          <a:schemeClr val="tx1"/>
                        </a:solidFill>
                        <a:effectLst/>
                        <a:latin typeface="Calibri" charset="0"/>
                        <a:ea typeface="Calibri" charset="0"/>
                        <a:cs typeface="Times New Roman" charset="0"/>
                      </a:endParaRPr>
                    </a:p>
                  </a:txBody>
                  <a:tcPr marL="0" marR="0" marT="0" marB="0" anchor="ctr">
                    <a:lnL>
                      <a:noFill/>
                    </a:lnL>
                    <a:lnR>
                      <a:noFill/>
                    </a:lnR>
                    <a:lnT>
                      <a:noFill/>
                    </a:lnT>
                    <a:lnB>
                      <a:noFill/>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29%</a:t>
                      </a:r>
                      <a:endParaRPr lang="en-US" sz="1200" u="none">
                        <a:solidFill>
                          <a:schemeClr val="tx1"/>
                        </a:solidFill>
                        <a:effectLst/>
                        <a:latin typeface="Calibri" charset="0"/>
                        <a:ea typeface="Calibri" charset="0"/>
                        <a:cs typeface="Times New Roman" charset="0"/>
                      </a:endParaRPr>
                    </a:p>
                  </a:txBody>
                  <a:tcPr marL="0" marR="0" marT="0" marB="0" anchor="ctr">
                    <a:lnL>
                      <a:noFill/>
                    </a:lnL>
                    <a:lnR>
                      <a:noFill/>
                    </a:lnR>
                    <a:lnT>
                      <a:noFill/>
                    </a:lnT>
                    <a:lnB>
                      <a:noFill/>
                    </a:lnB>
                    <a:noFill/>
                  </a:tcPr>
                </a:tc>
              </a:tr>
              <a:tr h="356116">
                <a:tc vMerge="1">
                  <a:txBody>
                    <a:bodyPr/>
                    <a:lstStyle/>
                    <a:p>
                      <a:endParaRPr lang="en-US"/>
                    </a:p>
                  </a:txBody>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Large Scale</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&gt;2000m</a:t>
                      </a:r>
                      <a:r>
                        <a:rPr lang="en-GB" sz="1200" u="none" baseline="30000" dirty="0">
                          <a:solidFill>
                            <a:schemeClr val="tx1"/>
                          </a:solidFill>
                          <a:effectLst/>
                          <a:latin typeface="Times New Roman" charset="0"/>
                          <a:ea typeface="Times New Roman" charset="0"/>
                          <a:cs typeface="Times New Roman" charset="0"/>
                        </a:rPr>
                        <a:t>2</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6</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13%</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r h="343975">
                <a:tc>
                  <a:txBody>
                    <a:bodyPr/>
                    <a:lstStyle/>
                    <a:p>
                      <a:pPr algn="l">
                        <a:spcAft>
                          <a:spcPts val="0"/>
                        </a:spcAft>
                      </a:pPr>
                      <a:r>
                        <a:rPr lang="en-GB" sz="1200" u="none">
                          <a:solidFill>
                            <a:schemeClr val="tx1"/>
                          </a:solidFill>
                          <a:effectLst/>
                          <a:latin typeface="Times New Roman" charset="0"/>
                          <a:ea typeface="Times New Roman" charset="0"/>
                          <a:cs typeface="Times New Roman" charset="0"/>
                        </a:rPr>
                        <a:t>Cage</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a:solidFill>
                            <a:schemeClr val="tx1"/>
                          </a:solidFill>
                          <a:effectLst/>
                          <a:latin typeface="Times New Roman" charset="0"/>
                          <a:ea typeface="Times New Roman" charset="0"/>
                          <a:cs typeface="Times New Roman" charset="0"/>
                        </a:rPr>
                        <a:t>Cages</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N/A</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14</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29%</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43121">
                <a:tc gridSpan="3">
                  <a:txBody>
                    <a:bodyPr/>
                    <a:lstStyle/>
                    <a:p>
                      <a:pPr algn="l">
                        <a:spcAft>
                          <a:spcPts val="0"/>
                        </a:spcAft>
                      </a:pPr>
                      <a:r>
                        <a:rPr lang="en-GB" sz="1200" u="none">
                          <a:solidFill>
                            <a:schemeClr val="tx1"/>
                          </a:solidFill>
                          <a:effectLst/>
                          <a:latin typeface="Times New Roman" charset="0"/>
                          <a:ea typeface="Times New Roman" charset="0"/>
                          <a:cs typeface="Times New Roman" charset="0"/>
                        </a:rPr>
                        <a:t>Total</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48</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200" u="none" dirty="0">
                          <a:solidFill>
                            <a:schemeClr val="tx1"/>
                          </a:solidFill>
                          <a:effectLst/>
                          <a:latin typeface="Times New Roman" charset="0"/>
                          <a:ea typeface="Times New Roman" charset="0"/>
                          <a:cs typeface="Times New Roman" charset="0"/>
                        </a:rPr>
                        <a:t>100%</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4510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94275" cy="1280890"/>
          </a:xfrm>
        </p:spPr>
        <p:txBody>
          <a:bodyPr>
            <a:normAutofit/>
          </a:bodyPr>
          <a:lstStyle/>
          <a:p>
            <a:r>
              <a:rPr lang="en-US" sz="3000" dirty="0" smtClean="0"/>
              <a:t>Quantitative Results: Indicators of intensification</a:t>
            </a:r>
            <a:endParaRPr lang="en-US" sz="3000" dirty="0"/>
          </a:p>
        </p:txBody>
      </p:sp>
      <p:sp>
        <p:nvSpPr>
          <p:cNvPr id="3" name="Content Placeholder 2"/>
          <p:cNvSpPr>
            <a:spLocks noGrp="1"/>
          </p:cNvSpPr>
          <p:nvPr>
            <p:ph idx="1"/>
          </p:nvPr>
        </p:nvSpPr>
        <p:spPr>
          <a:xfrm>
            <a:off x="2589212" y="1905000"/>
            <a:ext cx="8915400" cy="3777622"/>
          </a:xfrm>
        </p:spPr>
        <p:txBody>
          <a:bodyPr/>
          <a:lstStyle/>
          <a:p>
            <a:r>
              <a:rPr lang="en-US" dirty="0" smtClean="0"/>
              <a:t>Use of nutritionally complete formulated feeds</a:t>
            </a:r>
          </a:p>
          <a:p>
            <a:r>
              <a:rPr lang="en-US" dirty="0" smtClean="0"/>
              <a:t>High stocking densities</a:t>
            </a:r>
          </a:p>
          <a:p>
            <a:r>
              <a:rPr lang="en-US" dirty="0" smtClean="0"/>
              <a:t>Use of </a:t>
            </a:r>
            <a:r>
              <a:rPr lang="en-US" dirty="0" err="1" smtClean="0"/>
              <a:t>monosex</a:t>
            </a:r>
            <a:r>
              <a:rPr lang="en-US" dirty="0" smtClean="0"/>
              <a:t> fingerlings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45974413"/>
              </p:ext>
            </p:extLst>
          </p:nvPr>
        </p:nvGraphicFramePr>
        <p:xfrm>
          <a:off x="2589212" y="3398785"/>
          <a:ext cx="8915401" cy="3202040"/>
        </p:xfrm>
        <a:graphic>
          <a:graphicData uri="http://schemas.openxmlformats.org/drawingml/2006/table">
            <a:tbl>
              <a:tblPr firstRow="1" firstCol="1" bandRow="1"/>
              <a:tblGrid>
                <a:gridCol w="1555941"/>
                <a:gridCol w="1543952"/>
                <a:gridCol w="1952058"/>
                <a:gridCol w="891974"/>
                <a:gridCol w="1485738"/>
                <a:gridCol w="1485738"/>
              </a:tblGrid>
              <a:tr h="153661">
                <a:tc gridSpan="6">
                  <a:txBody>
                    <a:bodyPr/>
                    <a:lstStyle/>
                    <a:p>
                      <a:pPr algn="l">
                        <a:spcAft>
                          <a:spcPts val="0"/>
                        </a:spcAft>
                      </a:pPr>
                      <a:r>
                        <a:rPr lang="en-GB" sz="1000" b="1" dirty="0">
                          <a:solidFill>
                            <a:srgbClr val="000000"/>
                          </a:solidFill>
                          <a:effectLst/>
                          <a:latin typeface="Calibri" charset="0"/>
                          <a:ea typeface="Times New Roman" charset="0"/>
                          <a:cs typeface="Times New Roman" charset="0"/>
                        </a:rPr>
                        <a:t>Table 6. Summary of site characteristics by farm scale.</a:t>
                      </a:r>
                      <a:endParaRPr lang="en-US" sz="1100" dirty="0">
                        <a:effectLst/>
                        <a:latin typeface="Calibri" charset="0"/>
                        <a:ea typeface="Calibri" charset="0"/>
                        <a:cs typeface="Times New Roman" charset="0"/>
                      </a:endParaRPr>
                    </a:p>
                  </a:txBody>
                  <a:tcPr marL="60199" marR="60199" marT="0" marB="0">
                    <a:lnL>
                      <a:noFill/>
                    </a:lnL>
                    <a:lnR>
                      <a:noFill/>
                    </a:lnR>
                    <a:lnT>
                      <a:noFill/>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4644">
                <a:tc>
                  <a:txBody>
                    <a:bodyPr/>
                    <a:lstStyle/>
                    <a:p>
                      <a:pPr algn="ctr">
                        <a:spcAft>
                          <a:spcPts val="0"/>
                        </a:spcAft>
                      </a:pPr>
                      <a:r>
                        <a:rPr lang="en-GB" sz="1000">
                          <a:solidFill>
                            <a:srgbClr val="000000"/>
                          </a:solidFill>
                          <a:effectLst/>
                          <a:latin typeface="Times New Roman" charset="0"/>
                          <a:ea typeface="Times New Roman" charset="0"/>
                          <a:cs typeface="Times New Roman" charset="0"/>
                        </a:rPr>
                        <a:t>Production System</a:t>
                      </a:r>
                      <a:endParaRPr lang="en-US" sz="110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Scale</a:t>
                      </a:r>
                      <a:endParaRPr lang="en-US" sz="1100" dirty="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Fingerling sex (% </a:t>
                      </a:r>
                      <a:r>
                        <a:rPr lang="en-GB" sz="1000" dirty="0" err="1">
                          <a:solidFill>
                            <a:srgbClr val="000000"/>
                          </a:solidFill>
                          <a:effectLst/>
                          <a:latin typeface="Times New Roman" charset="0"/>
                          <a:ea typeface="Times New Roman" charset="0"/>
                          <a:cs typeface="Times New Roman" charset="0"/>
                        </a:rPr>
                        <a:t>monosex</a:t>
                      </a:r>
                      <a:r>
                        <a:rPr lang="en-GB" sz="1000" dirty="0">
                          <a:solidFill>
                            <a:srgbClr val="000000"/>
                          </a:solidFill>
                          <a:effectLst/>
                          <a:latin typeface="Times New Roman" charset="0"/>
                          <a:ea typeface="Times New Roman" charset="0"/>
                          <a:cs typeface="Times New Roman" charset="0"/>
                        </a:rPr>
                        <a:t>)</a:t>
                      </a:r>
                      <a:endParaRPr lang="en-US" sz="1100" dirty="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Pond Type</a:t>
                      </a:r>
                      <a:endParaRPr lang="en-US" sz="110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Median Culture Units [IQR]</a:t>
                      </a:r>
                      <a:r>
                        <a:rPr lang="en-GB" sz="1000" baseline="30000">
                          <a:solidFill>
                            <a:srgbClr val="000000"/>
                          </a:solidFill>
                          <a:effectLst/>
                          <a:latin typeface="Times New Roman" charset="0"/>
                          <a:ea typeface="Times New Roman" charset="0"/>
                          <a:cs typeface="Times New Roman" charset="0"/>
                        </a:rPr>
                        <a:t>c</a:t>
                      </a:r>
                      <a:endParaRPr lang="en-US" sz="110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Mean Stocking Density</a:t>
                      </a:r>
                      <a:r>
                        <a:rPr lang="en-GB" sz="1000" baseline="30000" dirty="0">
                          <a:solidFill>
                            <a:srgbClr val="000000"/>
                          </a:solidFill>
                          <a:effectLst/>
                          <a:latin typeface="Times New Roman" charset="0"/>
                          <a:ea typeface="Times New Roman" charset="0"/>
                          <a:cs typeface="Times New Roman" charset="0"/>
                        </a:rPr>
                        <a:t> </a:t>
                      </a:r>
                      <a:r>
                        <a:rPr lang="en-GB" sz="1000" dirty="0">
                          <a:solidFill>
                            <a:srgbClr val="000000"/>
                          </a:solidFill>
                          <a:effectLst/>
                          <a:latin typeface="Times New Roman" charset="0"/>
                          <a:ea typeface="Times New Roman" charset="0"/>
                          <a:cs typeface="Times New Roman" charset="0"/>
                        </a:rPr>
                        <a:t>[SD]</a:t>
                      </a:r>
                      <a:r>
                        <a:rPr lang="en-GB" sz="1000" baseline="30000" dirty="0">
                          <a:solidFill>
                            <a:srgbClr val="000000"/>
                          </a:solidFill>
                          <a:effectLst/>
                          <a:latin typeface="Times New Roman" charset="0"/>
                          <a:ea typeface="Times New Roman" charset="0"/>
                          <a:cs typeface="Times New Roman" charset="0"/>
                        </a:rPr>
                        <a:t> </a:t>
                      </a:r>
                      <a:r>
                        <a:rPr lang="en-GB" sz="1000" baseline="30000" dirty="0" err="1">
                          <a:solidFill>
                            <a:srgbClr val="000000"/>
                          </a:solidFill>
                          <a:effectLst/>
                          <a:latin typeface="Times New Roman" charset="0"/>
                          <a:ea typeface="Times New Roman" charset="0"/>
                          <a:cs typeface="Times New Roman" charset="0"/>
                        </a:rPr>
                        <a:t>d,e</a:t>
                      </a:r>
                      <a:endParaRPr lang="en-US" sz="1100" dirty="0">
                        <a:effectLst/>
                        <a:latin typeface="Calibri" charset="0"/>
                        <a:ea typeface="Calibri" charset="0"/>
                        <a:cs typeface="Times New Roman" charset="0"/>
                      </a:endParaRPr>
                    </a:p>
                  </a:txBody>
                  <a:tcPr marL="60199" marR="60199"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0983">
                <a:tc rowSpan="3">
                  <a:txBody>
                    <a:bodyPr/>
                    <a:lstStyle/>
                    <a:p>
                      <a:pPr algn="ctr">
                        <a:spcAft>
                          <a:spcPts val="0"/>
                        </a:spcAft>
                      </a:pPr>
                      <a:r>
                        <a:rPr lang="en-GB" sz="1000">
                          <a:solidFill>
                            <a:srgbClr val="000000"/>
                          </a:solidFill>
                          <a:effectLst/>
                          <a:latin typeface="Times New Roman" charset="0"/>
                          <a:ea typeface="Times New Roman" charset="0"/>
                          <a:cs typeface="Times New Roman" charset="0"/>
                        </a:rPr>
                        <a:t>Pond</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Small-scale</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Mixed and </a:t>
                      </a:r>
                      <a:r>
                        <a:rPr lang="en-GB" sz="1000" dirty="0" err="1">
                          <a:solidFill>
                            <a:srgbClr val="000000"/>
                          </a:solidFill>
                          <a:effectLst/>
                          <a:latin typeface="Times New Roman" charset="0"/>
                          <a:ea typeface="Times New Roman" charset="0"/>
                          <a:cs typeface="Times New Roman" charset="0"/>
                        </a:rPr>
                        <a:t>Monosex</a:t>
                      </a:r>
                      <a:r>
                        <a:rPr lang="en-GB" sz="1000" dirty="0">
                          <a:solidFill>
                            <a:srgbClr val="000000"/>
                          </a:solidFill>
                          <a:effectLst/>
                          <a:latin typeface="Times New Roman" charset="0"/>
                          <a:ea typeface="Times New Roman" charset="0"/>
                          <a:cs typeface="Times New Roman" charset="0"/>
                        </a:rPr>
                        <a:t> (78%)</a:t>
                      </a:r>
                      <a:endParaRPr lang="en-US" sz="1100" dirty="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Earthen</a:t>
                      </a:r>
                      <a:endParaRPr lang="en-US" sz="1100" dirty="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2 [1]</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3.77[0.62]</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a:noFill/>
                    </a:lnB>
                    <a:noFill/>
                  </a:tcPr>
                </a:tc>
              </a:tr>
              <a:tr h="705954">
                <a:tc vMerge="1">
                  <a:txBody>
                    <a:bodyPr/>
                    <a:lstStyle/>
                    <a:p>
                      <a:endParaRPr lang="en-US"/>
                    </a:p>
                  </a:txBody>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Medium-scale</a:t>
                      </a:r>
                      <a:endParaRPr lang="en-US" sz="1100">
                        <a:effectLst/>
                        <a:latin typeface="Calibri" charset="0"/>
                        <a:ea typeface="Calibri" charset="0"/>
                        <a:cs typeface="Times New Roman" charset="0"/>
                      </a:endParaRPr>
                    </a:p>
                  </a:txBody>
                  <a:tcPr marL="60199" marR="60199" marT="0" marB="0" anchor="ctr">
                    <a:lnL>
                      <a:noFill/>
                    </a:lnL>
                    <a:lnR>
                      <a:noFill/>
                    </a:lnR>
                    <a:lnT>
                      <a:noFill/>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Mixed and </a:t>
                      </a:r>
                      <a:r>
                        <a:rPr lang="en-GB" sz="1000" dirty="0" err="1">
                          <a:solidFill>
                            <a:srgbClr val="000000"/>
                          </a:solidFill>
                          <a:effectLst/>
                          <a:latin typeface="Times New Roman" charset="0"/>
                          <a:ea typeface="Times New Roman" charset="0"/>
                          <a:cs typeface="Times New Roman" charset="0"/>
                        </a:rPr>
                        <a:t>Monosex</a:t>
                      </a:r>
                      <a:r>
                        <a:rPr lang="en-GB" sz="1000" dirty="0">
                          <a:solidFill>
                            <a:srgbClr val="000000"/>
                          </a:solidFill>
                          <a:effectLst/>
                          <a:latin typeface="Times New Roman" charset="0"/>
                          <a:ea typeface="Times New Roman" charset="0"/>
                          <a:cs typeface="Times New Roman" charset="0"/>
                        </a:rPr>
                        <a:t> (78%)</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Earthen and Liner</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4 [3]</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a:noFill/>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3.14 [0.376]</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a:noFill/>
                    </a:lnB>
                    <a:noFill/>
                  </a:tcPr>
                </a:tc>
              </a:tr>
              <a:tr h="498493">
                <a:tc vMerge="1">
                  <a:txBody>
                    <a:bodyPr/>
                    <a:lstStyle/>
                    <a:p>
                      <a:endParaRPr lang="en-US"/>
                    </a:p>
                  </a:txBody>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Large-Scale</a:t>
                      </a:r>
                      <a:endParaRPr lang="en-US" sz="1100">
                        <a:effectLst/>
                        <a:latin typeface="Calibri" charset="0"/>
                        <a:ea typeface="Calibri" charset="0"/>
                        <a:cs typeface="Times New Roman" charset="0"/>
                      </a:endParaRPr>
                    </a:p>
                  </a:txBody>
                  <a:tcPr marL="60199" marR="6019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Mixed and </a:t>
                      </a:r>
                      <a:r>
                        <a:rPr lang="en-GB" sz="1000" dirty="0" err="1">
                          <a:solidFill>
                            <a:srgbClr val="000000"/>
                          </a:solidFill>
                          <a:effectLst/>
                          <a:latin typeface="Times New Roman" charset="0"/>
                          <a:ea typeface="Times New Roman" charset="0"/>
                          <a:cs typeface="Times New Roman" charset="0"/>
                        </a:rPr>
                        <a:t>Monosex</a:t>
                      </a:r>
                      <a:r>
                        <a:rPr lang="en-GB" sz="1000" dirty="0">
                          <a:solidFill>
                            <a:srgbClr val="000000"/>
                          </a:solidFill>
                          <a:effectLst/>
                          <a:latin typeface="Times New Roman" charset="0"/>
                          <a:ea typeface="Times New Roman" charset="0"/>
                          <a:cs typeface="Times New Roman" charset="0"/>
                        </a:rPr>
                        <a:t> (83%)</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Earthen and Liner</a:t>
                      </a:r>
                      <a:endParaRPr lang="en-US" sz="1100">
                        <a:effectLst/>
                        <a:latin typeface="Calibri" charset="0"/>
                        <a:ea typeface="Calibri" charset="0"/>
                        <a:cs typeface="Times New Roman" charset="0"/>
                      </a:endParaRPr>
                    </a:p>
                  </a:txBody>
                  <a:tcPr marL="60199" marR="6019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10 [9]</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2.20 [0.374]</a:t>
                      </a:r>
                      <a:endParaRPr lang="en-US" sz="1100" dirty="0">
                        <a:effectLst/>
                        <a:latin typeface="Calibri" charset="0"/>
                        <a:ea typeface="Calibri" charset="0"/>
                        <a:cs typeface="Times New Roman" charset="0"/>
                      </a:endParaRPr>
                    </a:p>
                  </a:txBody>
                  <a:tcPr marL="60199" marR="60199" marT="0" marB="0" anchor="ctr">
                    <a:lnL>
                      <a:noFill/>
                    </a:lnL>
                    <a:lnR>
                      <a:noFill/>
                    </a:lnR>
                    <a:lnT>
                      <a:noFill/>
                    </a:lnT>
                    <a:lnB w="12700" cap="flat" cmpd="sng" algn="ctr">
                      <a:solidFill>
                        <a:srgbClr val="000000"/>
                      </a:solidFill>
                      <a:prstDash val="solid"/>
                      <a:round/>
                      <a:headEnd type="none" w="med" len="med"/>
                      <a:tailEnd type="none" w="med" len="med"/>
                    </a:lnB>
                    <a:noFill/>
                  </a:tcPr>
                </a:tc>
              </a:tr>
              <a:tr h="768305">
                <a:tc>
                  <a:txBody>
                    <a:bodyPr/>
                    <a:lstStyle/>
                    <a:p>
                      <a:pPr algn="ctr">
                        <a:spcAft>
                          <a:spcPts val="0"/>
                        </a:spcAft>
                      </a:pPr>
                      <a:r>
                        <a:rPr lang="en-GB" sz="1000">
                          <a:solidFill>
                            <a:srgbClr val="000000"/>
                          </a:solidFill>
                          <a:effectLst/>
                          <a:latin typeface="Times New Roman" charset="0"/>
                          <a:ea typeface="Times New Roman" charset="0"/>
                          <a:cs typeface="Times New Roman" charset="0"/>
                        </a:rPr>
                        <a:t>Cage</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Cages</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err="1" smtClean="0">
                          <a:solidFill>
                            <a:srgbClr val="000000"/>
                          </a:solidFill>
                          <a:effectLst/>
                          <a:latin typeface="Times New Roman" charset="0"/>
                          <a:ea typeface="Times New Roman" charset="0"/>
                          <a:cs typeface="Times New Roman" charset="0"/>
                        </a:rPr>
                        <a:t>Monosex</a:t>
                      </a:r>
                      <a:r>
                        <a:rPr lang="en-GB" sz="1000" dirty="0" smtClean="0">
                          <a:solidFill>
                            <a:srgbClr val="000000"/>
                          </a:solidFill>
                          <a:effectLst/>
                          <a:latin typeface="Times New Roman" charset="0"/>
                          <a:ea typeface="Times New Roman" charset="0"/>
                          <a:cs typeface="Times New Roman" charset="0"/>
                        </a:rPr>
                        <a:t> (100%)</a:t>
                      </a:r>
                      <a:endParaRPr lang="en-US" sz="1100" dirty="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Square metal cages with floats</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000">
                          <a:solidFill>
                            <a:srgbClr val="000000"/>
                          </a:solidFill>
                          <a:effectLst/>
                          <a:latin typeface="Times New Roman" charset="0"/>
                          <a:ea typeface="Times New Roman" charset="0"/>
                          <a:cs typeface="Times New Roman" charset="0"/>
                        </a:rPr>
                        <a:t>15 [36]</a:t>
                      </a:r>
                      <a:endParaRPr lang="en-US" sz="110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000" dirty="0">
                          <a:solidFill>
                            <a:srgbClr val="000000"/>
                          </a:solidFill>
                          <a:effectLst/>
                          <a:latin typeface="Times New Roman" charset="0"/>
                          <a:ea typeface="Times New Roman" charset="0"/>
                          <a:cs typeface="Times New Roman" charset="0"/>
                        </a:rPr>
                        <a:t>184 [15.6]</a:t>
                      </a:r>
                      <a:endParaRPr lang="en-US" sz="1100" dirty="0">
                        <a:effectLst/>
                        <a:latin typeface="Calibri" charset="0"/>
                        <a:ea typeface="Calibri" charset="0"/>
                        <a:cs typeface="Times New Roman" charset="0"/>
                      </a:endParaRPr>
                    </a:p>
                    <a:p>
                      <a:pPr algn="ctr">
                        <a:spcAft>
                          <a:spcPts val="0"/>
                        </a:spcAft>
                      </a:pPr>
                      <a:r>
                        <a:rPr lang="en-GB" sz="1000" dirty="0">
                          <a:solidFill>
                            <a:srgbClr val="000000"/>
                          </a:solidFill>
                          <a:effectLst/>
                          <a:latin typeface="Times New Roman" charset="0"/>
                          <a:ea typeface="Times New Roman" charset="0"/>
                          <a:cs typeface="Times New Roman" charset="0"/>
                        </a:rPr>
                        <a:t> </a:t>
                      </a:r>
                      <a:endParaRPr lang="en-US" sz="1100" dirty="0">
                        <a:effectLst/>
                        <a:latin typeface="Calibri" charset="0"/>
                        <a:ea typeface="Calibri" charset="0"/>
                        <a:cs typeface="Times New Roman" charset="0"/>
                      </a:endParaRPr>
                    </a:p>
                    <a:p>
                      <a:pPr algn="ctr">
                        <a:spcAft>
                          <a:spcPts val="0"/>
                        </a:spcAft>
                      </a:pPr>
                      <a:r>
                        <a:rPr lang="en-GB" sz="1000" dirty="0">
                          <a:solidFill>
                            <a:srgbClr val="000000"/>
                          </a:solidFill>
                          <a:effectLst/>
                          <a:latin typeface="Times New Roman" charset="0"/>
                          <a:ea typeface="Times New Roman" charset="0"/>
                          <a:cs typeface="Times New Roman" charset="0"/>
                        </a:rPr>
                        <a:t>(m</a:t>
                      </a:r>
                      <a:r>
                        <a:rPr lang="en-GB" sz="1000" baseline="30000" dirty="0">
                          <a:solidFill>
                            <a:srgbClr val="000000"/>
                          </a:solidFill>
                          <a:effectLst/>
                          <a:latin typeface="Times New Roman" charset="0"/>
                          <a:ea typeface="Times New Roman" charset="0"/>
                          <a:cs typeface="Times New Roman" charset="0"/>
                        </a:rPr>
                        <a:t>3</a:t>
                      </a:r>
                      <a:r>
                        <a:rPr lang="en-GB" sz="1000" dirty="0">
                          <a:solidFill>
                            <a:srgbClr val="000000"/>
                          </a:solidFill>
                          <a:effectLst/>
                          <a:latin typeface="Times New Roman" charset="0"/>
                          <a:ea typeface="Times New Roman" charset="0"/>
                          <a:cs typeface="Times New Roman" charset="0"/>
                        </a:rPr>
                        <a:t>)</a:t>
                      </a:r>
                      <a:endParaRPr lang="en-US" sz="1100" dirty="0">
                        <a:effectLst/>
                        <a:latin typeface="Calibri" charset="0"/>
                        <a:ea typeface="Calibri" charset="0"/>
                        <a:cs typeface="Times New Roman" charset="0"/>
                      </a:endParaRPr>
                    </a:p>
                  </a:txBody>
                  <a:tcPr marL="60199" marR="60199"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bl>
          </a:graphicData>
        </a:graphic>
      </p:graphicFrame>
      <p:sp>
        <p:nvSpPr>
          <p:cNvPr id="8" name="Oval 7"/>
          <p:cNvSpPr/>
          <p:nvPr/>
        </p:nvSpPr>
        <p:spPr>
          <a:xfrm>
            <a:off x="5715000" y="3398785"/>
            <a:ext cx="1857375" cy="3202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69475" y="3398785"/>
            <a:ext cx="1857375" cy="3202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4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312204" cy="1280890"/>
          </a:xfrm>
        </p:spPr>
        <p:txBody>
          <a:bodyPr>
            <a:normAutofit/>
          </a:bodyPr>
          <a:lstStyle/>
          <a:p>
            <a:r>
              <a:rPr lang="en-US" sz="3000" dirty="0"/>
              <a:t>Quantitative </a:t>
            </a:r>
            <a:r>
              <a:rPr lang="en-US" sz="3000" dirty="0" smtClean="0"/>
              <a:t>Results: Indicators </a:t>
            </a:r>
            <a:r>
              <a:rPr lang="en-US" sz="3000" dirty="0"/>
              <a:t>of intensification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977916" y="2488556"/>
            <a:ext cx="5526696" cy="3865945"/>
          </a:xfrm>
          <a:prstGeom prst="rect">
            <a:avLst/>
          </a:prstGeom>
          <a:noFill/>
          <a:ln>
            <a:noFill/>
          </a:ln>
        </p:spPr>
      </p:pic>
      <p:sp>
        <p:nvSpPr>
          <p:cNvPr id="5" name="Content Placeholder 2"/>
          <p:cNvSpPr>
            <a:spLocks noGrp="1"/>
          </p:cNvSpPr>
          <p:nvPr>
            <p:ph idx="1"/>
          </p:nvPr>
        </p:nvSpPr>
        <p:spPr>
          <a:xfrm>
            <a:off x="2325707" y="2488556"/>
            <a:ext cx="2882901" cy="3524250"/>
          </a:xfrm>
        </p:spPr>
        <p:txBody>
          <a:bodyPr/>
          <a:lstStyle/>
          <a:p>
            <a:r>
              <a:rPr lang="en-US" dirty="0" smtClean="0"/>
              <a:t>Poor farmer recall</a:t>
            </a:r>
          </a:p>
          <a:p>
            <a:r>
              <a:rPr lang="en-US" dirty="0" smtClean="0"/>
              <a:t>Absence of records</a:t>
            </a:r>
          </a:p>
          <a:p>
            <a:r>
              <a:rPr lang="en-US" dirty="0" smtClean="0"/>
              <a:t>Inconclusive results</a:t>
            </a:r>
            <a:endParaRPr lang="en-US" dirty="0"/>
          </a:p>
        </p:txBody>
      </p:sp>
    </p:spTree>
    <p:extLst>
      <p:ext uri="{BB962C8B-B14F-4D97-AF65-F5344CB8AC3E}">
        <p14:creationId xmlns:p14="http://schemas.microsoft.com/office/powerpoint/2010/main" val="123646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Intensity Index</a:t>
            </a:r>
            <a:endParaRPr lang="en-US" dirty="0"/>
          </a:p>
        </p:txBody>
      </p:sp>
      <p:graphicFrame>
        <p:nvGraphicFramePr>
          <p:cNvPr id="5" name="Table 4"/>
          <p:cNvGraphicFramePr>
            <a:graphicFrameLocks noGrp="1"/>
          </p:cNvGraphicFramePr>
          <p:nvPr/>
        </p:nvGraphicFramePr>
        <p:xfrm>
          <a:off x="2592925" y="2070162"/>
          <a:ext cx="7446344" cy="3567113"/>
        </p:xfrm>
        <a:graphic>
          <a:graphicData uri="http://schemas.openxmlformats.org/drawingml/2006/table">
            <a:tbl>
              <a:tblPr firstRow="1" firstCol="1" bandRow="1"/>
              <a:tblGrid>
                <a:gridCol w="1815295"/>
                <a:gridCol w="1603196"/>
                <a:gridCol w="2546529"/>
                <a:gridCol w="1481324"/>
              </a:tblGrid>
              <a:tr h="302688">
                <a:tc gridSpan="4">
                  <a:txBody>
                    <a:bodyPr/>
                    <a:lstStyle/>
                    <a:p>
                      <a:pPr algn="l">
                        <a:spcAft>
                          <a:spcPts val="0"/>
                        </a:spcAft>
                      </a:pPr>
                      <a:r>
                        <a:rPr lang="en-GB" sz="1100" b="1" u="none" dirty="0">
                          <a:solidFill>
                            <a:schemeClr val="tx1"/>
                          </a:solidFill>
                          <a:effectLst/>
                          <a:latin typeface="Times New Roman" charset="0"/>
                          <a:ea typeface="Times New Roman" charset="0"/>
                          <a:cs typeface="Times New Roman" charset="0"/>
                        </a:rPr>
                        <a:t>Table 4. Summary of Feed Intensity (FI) Index</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695798">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Feed Intensity Index (FI)</a:t>
                      </a:r>
                      <a:endParaRPr lang="en-US" sz="1200" u="none">
                        <a:solidFill>
                          <a:schemeClr val="tx1"/>
                        </a:solidFill>
                        <a:effectLst/>
                        <a:latin typeface="Calibri" charset="0"/>
                        <a:ea typeface="Calibri" charset="0"/>
                        <a:cs typeface="Times New Roman" charset="0"/>
                      </a:endParaRPr>
                    </a:p>
                    <a:p>
                      <a:pPr algn="ctr">
                        <a:spcAft>
                          <a:spcPts val="0"/>
                        </a:spcAft>
                      </a:pPr>
                      <a:r>
                        <a:rPr lang="en-GB" sz="1100" u="none">
                          <a:solidFill>
                            <a:schemeClr val="tx1"/>
                          </a:solidFill>
                          <a:effectLst/>
                          <a:latin typeface="Times New Roman" charset="0"/>
                          <a:ea typeface="Times New Roman" charset="0"/>
                          <a:cs typeface="Times New Roman" charset="0"/>
                        </a:rPr>
                        <a:t>(Feed intensity)</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u="none" dirty="0">
                          <a:solidFill>
                            <a:schemeClr val="tx1"/>
                          </a:solidFill>
                          <a:effectLst/>
                          <a:latin typeface="Times New Roman" charset="0"/>
                          <a:ea typeface="Times New Roman" charset="0"/>
                          <a:cs typeface="Times New Roman" charset="0"/>
                        </a:rPr>
                        <a:t>Quality Indicator</a:t>
                      </a:r>
                      <a:endParaRPr lang="en-US" sz="1200" u="none" dirty="0">
                        <a:solidFill>
                          <a:schemeClr val="tx1"/>
                        </a:solidFill>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Key Ingredient</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Characteristics (Feed form)</a:t>
                      </a:r>
                      <a:endParaRPr lang="en-US" sz="1200" u="none">
                        <a:solidFill>
                          <a:schemeClr val="tx1"/>
                        </a:solidFill>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3576">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1</a:t>
                      </a:r>
                      <a:endParaRPr lang="en-US" sz="1200" u="none">
                        <a:solidFill>
                          <a:schemeClr val="tx1"/>
                        </a:solidFill>
                        <a:effectLst/>
                        <a:latin typeface="Calibri" charset="0"/>
                        <a:ea typeface="Calibri" charset="0"/>
                        <a:cs typeface="Times New Roman" charset="0"/>
                      </a:endParaRPr>
                    </a:p>
                    <a:p>
                      <a:pPr algn="ctr">
                        <a:spcAft>
                          <a:spcPts val="0"/>
                        </a:spcAft>
                      </a:pPr>
                      <a:r>
                        <a:rPr lang="en-GB" sz="1100" u="none">
                          <a:solidFill>
                            <a:schemeClr val="tx1"/>
                          </a:solidFill>
                          <a:effectLst/>
                          <a:latin typeface="Times New Roman" charset="0"/>
                          <a:ea typeface="Times New Roman" charset="0"/>
                          <a:cs typeface="Times New Roman" charset="0"/>
                        </a:rPr>
                        <a:t>(Low Intensity)</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Homemade</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u="none" dirty="0">
                          <a:solidFill>
                            <a:schemeClr val="tx1"/>
                          </a:solidFill>
                          <a:effectLst/>
                          <a:latin typeface="Times New Roman" charset="0"/>
                          <a:ea typeface="Times New Roman" charset="0"/>
                          <a:cs typeface="Times New Roman" charset="0"/>
                        </a:rPr>
                        <a:t>Wheat Bran</a:t>
                      </a:r>
                      <a:endParaRPr lang="en-US" sz="1200" u="none" dirty="0">
                        <a:solidFill>
                          <a:schemeClr val="tx1"/>
                        </a:solidFill>
                        <a:effectLst/>
                        <a:latin typeface="Calibri" charset="0"/>
                        <a:ea typeface="Calibri" charset="0"/>
                        <a:cs typeface="Times New Roman" charset="0"/>
                      </a:endParaRPr>
                    </a:p>
                    <a:p>
                      <a:pPr algn="ctr">
                        <a:spcAft>
                          <a:spcPts val="0"/>
                        </a:spcAft>
                      </a:pPr>
                      <a:r>
                        <a:rPr lang="en-GB" sz="1100" u="none" dirty="0">
                          <a:solidFill>
                            <a:schemeClr val="tx1"/>
                          </a:solidFill>
                          <a:effectLst/>
                          <a:latin typeface="Times New Roman" charset="0"/>
                          <a:ea typeface="Times New Roman" charset="0"/>
                          <a:cs typeface="Times New Roman" charset="0"/>
                        </a:rPr>
                        <a:t>Sunflower cake</a:t>
                      </a:r>
                      <a:endParaRPr lang="en-US" sz="1200" u="none" dirty="0">
                        <a:solidFill>
                          <a:schemeClr val="tx1"/>
                        </a:solidFill>
                        <a:effectLst/>
                        <a:latin typeface="Calibri" charset="0"/>
                        <a:ea typeface="Calibri" charset="0"/>
                        <a:cs typeface="Times New Roman" charset="0"/>
                      </a:endParaRPr>
                    </a:p>
                    <a:p>
                      <a:pPr algn="ctr">
                        <a:spcAft>
                          <a:spcPts val="0"/>
                        </a:spcAft>
                      </a:pPr>
                      <a:r>
                        <a:rPr lang="en-GB" sz="1100" u="none" dirty="0">
                          <a:solidFill>
                            <a:schemeClr val="tx1"/>
                          </a:solidFill>
                          <a:effectLst/>
                          <a:latin typeface="Times New Roman" charset="0"/>
                          <a:ea typeface="Times New Roman" charset="0"/>
                          <a:cs typeface="Times New Roman" charset="0"/>
                        </a:rPr>
                        <a:t>Rice Bran</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u="none">
                          <a:solidFill>
                            <a:schemeClr val="tx1"/>
                          </a:solidFill>
                          <a:effectLst/>
                          <a:latin typeface="Times New Roman" charset="0"/>
                          <a:ea typeface="Times New Roman" charset="0"/>
                          <a:cs typeface="Times New Roman" charset="0"/>
                        </a:rPr>
                        <a:t>Poor quality (Mash)</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06907">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2</a:t>
                      </a:r>
                      <a:endParaRPr lang="en-US" sz="1200" u="none">
                        <a:solidFill>
                          <a:schemeClr val="tx1"/>
                        </a:solidFill>
                        <a:effectLst/>
                        <a:latin typeface="Calibri" charset="0"/>
                        <a:ea typeface="Calibri" charset="0"/>
                        <a:cs typeface="Times New Roman" charset="0"/>
                      </a:endParaRPr>
                    </a:p>
                    <a:p>
                      <a:pPr algn="ctr">
                        <a:spcAft>
                          <a:spcPts val="0"/>
                        </a:spcAft>
                      </a:pPr>
                      <a:r>
                        <a:rPr lang="en-GB" sz="1100" u="none">
                          <a:solidFill>
                            <a:schemeClr val="tx1"/>
                          </a:solidFill>
                          <a:effectLst/>
                          <a:latin typeface="Times New Roman" charset="0"/>
                          <a:ea typeface="Times New Roman" charset="0"/>
                          <a:cs typeface="Times New Roman" charset="0"/>
                        </a:rPr>
                        <a:t>(Mid-Low Intensity)</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Locally Produced</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u="none" dirty="0">
                          <a:solidFill>
                            <a:schemeClr val="tx1"/>
                          </a:solidFill>
                          <a:effectLst/>
                          <a:latin typeface="Times New Roman" charset="0"/>
                          <a:ea typeface="Times New Roman" charset="0"/>
                          <a:cs typeface="Times New Roman" charset="0"/>
                        </a:rPr>
                        <a:t>Wheat Bran</a:t>
                      </a:r>
                      <a:endParaRPr lang="en-US" sz="1200" u="none" dirty="0">
                        <a:solidFill>
                          <a:schemeClr val="tx1"/>
                        </a:solidFill>
                        <a:effectLst/>
                        <a:latin typeface="Calibri" charset="0"/>
                        <a:ea typeface="Calibri" charset="0"/>
                        <a:cs typeface="Times New Roman" charset="0"/>
                      </a:endParaRPr>
                    </a:p>
                    <a:p>
                      <a:pPr algn="ctr">
                        <a:spcAft>
                          <a:spcPts val="0"/>
                        </a:spcAft>
                      </a:pPr>
                      <a:r>
                        <a:rPr lang="en-GB" sz="1100" u="none" dirty="0">
                          <a:solidFill>
                            <a:schemeClr val="tx1"/>
                          </a:solidFill>
                          <a:effectLst/>
                          <a:latin typeface="Times New Roman" charset="0"/>
                          <a:ea typeface="Times New Roman" charset="0"/>
                          <a:cs typeface="Times New Roman" charset="0"/>
                        </a:rPr>
                        <a:t>Sunflower cake</a:t>
                      </a:r>
                      <a:endParaRPr lang="en-US" sz="1200" u="none" dirty="0">
                        <a:solidFill>
                          <a:schemeClr val="tx1"/>
                        </a:solidFill>
                        <a:effectLst/>
                        <a:latin typeface="Calibri" charset="0"/>
                        <a:ea typeface="Calibri" charset="0"/>
                        <a:cs typeface="Times New Roman" charset="0"/>
                      </a:endParaRPr>
                    </a:p>
                    <a:p>
                      <a:pPr algn="ctr">
                        <a:spcAft>
                          <a:spcPts val="0"/>
                        </a:spcAft>
                      </a:pPr>
                      <a:r>
                        <a:rPr lang="en-GB" sz="1100" u="none" dirty="0">
                          <a:solidFill>
                            <a:schemeClr val="tx1"/>
                          </a:solidFill>
                          <a:effectLst/>
                          <a:latin typeface="Times New Roman" charset="0"/>
                          <a:ea typeface="Times New Roman" charset="0"/>
                          <a:cs typeface="Times New Roman" charset="0"/>
                        </a:rPr>
                        <a:t>Rice Bran</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u="none" dirty="0">
                          <a:solidFill>
                            <a:schemeClr val="tx1"/>
                          </a:solidFill>
                          <a:effectLst/>
                          <a:latin typeface="Times New Roman" charset="0"/>
                          <a:ea typeface="Times New Roman" charset="0"/>
                          <a:cs typeface="Times New Roman" charset="0"/>
                        </a:rPr>
                        <a:t>Poor </a:t>
                      </a:r>
                      <a:r>
                        <a:rPr lang="en-GB" sz="1100" u="none" dirty="0" smtClean="0">
                          <a:solidFill>
                            <a:schemeClr val="tx1"/>
                          </a:solidFill>
                          <a:effectLst/>
                          <a:latin typeface="Times New Roman" charset="0"/>
                          <a:ea typeface="Times New Roman" charset="0"/>
                          <a:cs typeface="Times New Roman" charset="0"/>
                        </a:rPr>
                        <a:t>quality </a:t>
                      </a:r>
                      <a:r>
                        <a:rPr lang="en-GB" sz="1100" u="none" dirty="0">
                          <a:solidFill>
                            <a:schemeClr val="tx1"/>
                          </a:solidFill>
                          <a:effectLst/>
                          <a:latin typeface="Times New Roman" charset="0"/>
                          <a:ea typeface="Times New Roman" charset="0"/>
                          <a:cs typeface="Times New Roman" charset="0"/>
                        </a:rPr>
                        <a:t>(Sinking pellets)</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639091">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3</a:t>
                      </a:r>
                      <a:endParaRPr lang="en-US" sz="1200" u="none">
                        <a:solidFill>
                          <a:schemeClr val="tx1"/>
                        </a:solidFill>
                        <a:effectLst/>
                        <a:latin typeface="Calibri" charset="0"/>
                        <a:ea typeface="Calibri" charset="0"/>
                        <a:cs typeface="Times New Roman" charset="0"/>
                      </a:endParaRPr>
                    </a:p>
                    <a:p>
                      <a:pPr algn="ctr">
                        <a:spcAft>
                          <a:spcPts val="0"/>
                        </a:spcAft>
                      </a:pPr>
                      <a:r>
                        <a:rPr lang="en-GB" sz="1100" u="none">
                          <a:solidFill>
                            <a:schemeClr val="tx1"/>
                          </a:solidFill>
                          <a:effectLst/>
                          <a:latin typeface="Times New Roman" charset="0"/>
                          <a:ea typeface="Times New Roman" charset="0"/>
                          <a:cs typeface="Times New Roman" charset="0"/>
                        </a:rPr>
                        <a:t>(Mid-High Intensity)</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Locally formulated</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u="none">
                          <a:solidFill>
                            <a:schemeClr val="tx1"/>
                          </a:solidFill>
                          <a:effectLst/>
                          <a:latin typeface="Times New Roman" charset="0"/>
                          <a:ea typeface="Times New Roman" charset="0"/>
                          <a:cs typeface="Times New Roman" charset="0"/>
                        </a:rPr>
                        <a:t>Soybean meal</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u="none" dirty="0">
                          <a:solidFill>
                            <a:schemeClr val="tx1"/>
                          </a:solidFill>
                          <a:effectLst/>
                          <a:latin typeface="Times New Roman" charset="0"/>
                          <a:ea typeface="Times New Roman" charset="0"/>
                          <a:cs typeface="Times New Roman" charset="0"/>
                        </a:rPr>
                        <a:t>Good </a:t>
                      </a:r>
                      <a:r>
                        <a:rPr lang="en-GB" sz="1100" u="none" dirty="0" smtClean="0">
                          <a:solidFill>
                            <a:schemeClr val="tx1"/>
                          </a:solidFill>
                          <a:effectLst/>
                          <a:latin typeface="Times New Roman" charset="0"/>
                          <a:ea typeface="Times New Roman" charset="0"/>
                          <a:cs typeface="Times New Roman" charset="0"/>
                        </a:rPr>
                        <a:t>quality </a:t>
                      </a:r>
                      <a:r>
                        <a:rPr lang="en-GB" sz="1100" u="none" dirty="0">
                          <a:solidFill>
                            <a:schemeClr val="tx1"/>
                          </a:solidFill>
                          <a:effectLst/>
                          <a:latin typeface="Times New Roman" charset="0"/>
                          <a:ea typeface="Times New Roman" charset="0"/>
                          <a:cs typeface="Times New Roman" charset="0"/>
                        </a:rPr>
                        <a:t>(Floating pellets)</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649053">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4</a:t>
                      </a:r>
                      <a:endParaRPr lang="en-US" sz="1200" u="none">
                        <a:solidFill>
                          <a:schemeClr val="tx1"/>
                        </a:solidFill>
                        <a:effectLst/>
                        <a:latin typeface="Calibri" charset="0"/>
                        <a:ea typeface="Calibri" charset="0"/>
                        <a:cs typeface="Times New Roman" charset="0"/>
                      </a:endParaRPr>
                    </a:p>
                    <a:p>
                      <a:pPr algn="ctr">
                        <a:spcAft>
                          <a:spcPts val="0"/>
                        </a:spcAft>
                      </a:pPr>
                      <a:r>
                        <a:rPr lang="en-GB" sz="1100" u="none">
                          <a:solidFill>
                            <a:schemeClr val="tx1"/>
                          </a:solidFill>
                          <a:effectLst/>
                          <a:latin typeface="Times New Roman" charset="0"/>
                          <a:ea typeface="Times New Roman" charset="0"/>
                          <a:cs typeface="Times New Roman" charset="0"/>
                        </a:rPr>
                        <a:t>(High Intensity)</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u="none">
                          <a:solidFill>
                            <a:schemeClr val="tx1"/>
                          </a:solidFill>
                          <a:effectLst/>
                          <a:latin typeface="Times New Roman" charset="0"/>
                          <a:ea typeface="Times New Roman" charset="0"/>
                          <a:cs typeface="Times New Roman" charset="0"/>
                        </a:rPr>
                        <a:t>Imported formulated</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u="none">
                          <a:solidFill>
                            <a:schemeClr val="tx1"/>
                          </a:solidFill>
                          <a:effectLst/>
                          <a:latin typeface="Times New Roman" charset="0"/>
                          <a:ea typeface="Times New Roman" charset="0"/>
                          <a:cs typeface="Times New Roman" charset="0"/>
                        </a:rPr>
                        <a:t>Fish meal</a:t>
                      </a:r>
                      <a:endParaRPr lang="en-US" sz="1200" u="none">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u="none" dirty="0">
                          <a:solidFill>
                            <a:schemeClr val="tx1"/>
                          </a:solidFill>
                          <a:effectLst/>
                          <a:latin typeface="Times New Roman" charset="0"/>
                          <a:ea typeface="Times New Roman" charset="0"/>
                          <a:cs typeface="Times New Roman" charset="0"/>
                        </a:rPr>
                        <a:t>Nutritionally complete (Floating pellets)</a:t>
                      </a:r>
                      <a:endParaRPr lang="en-US" sz="1200" u="none" dirty="0">
                        <a:solidFill>
                          <a:schemeClr val="tx1"/>
                        </a:solidFill>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351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Intensity Index</a:t>
            </a:r>
            <a:endParaRPr lang="en-US" dirty="0"/>
          </a:p>
        </p:txBody>
      </p:sp>
      <p:graphicFrame>
        <p:nvGraphicFramePr>
          <p:cNvPr id="7" name="Chart 6"/>
          <p:cNvGraphicFramePr/>
          <p:nvPr>
            <p:extLst>
              <p:ext uri="{D42A27DB-BD31-4B8C-83A1-F6EECF244321}">
                <p14:modId xmlns:p14="http://schemas.microsoft.com/office/powerpoint/2010/main" val="791858441"/>
              </p:ext>
            </p:extLst>
          </p:nvPr>
        </p:nvGraphicFramePr>
        <p:xfrm>
          <a:off x="1701433" y="3512540"/>
          <a:ext cx="5347335" cy="286004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p:nvPr/>
        </p:nvPicPr>
        <p:blipFill>
          <a:blip r:embed="rId4"/>
          <a:stretch>
            <a:fillRect/>
          </a:stretch>
        </p:blipFill>
        <p:spPr>
          <a:xfrm>
            <a:off x="7694612" y="2865634"/>
            <a:ext cx="4497388" cy="4153853"/>
          </a:xfrm>
          <a:prstGeom prst="rect">
            <a:avLst/>
          </a:prstGeom>
        </p:spPr>
      </p:pic>
      <p:sp>
        <p:nvSpPr>
          <p:cNvPr id="9" name="TextBox 8"/>
          <p:cNvSpPr txBox="1"/>
          <p:nvPr/>
        </p:nvSpPr>
        <p:spPr>
          <a:xfrm>
            <a:off x="3022599" y="1815624"/>
            <a:ext cx="8250239" cy="1200329"/>
          </a:xfrm>
          <a:prstGeom prst="rect">
            <a:avLst/>
          </a:prstGeom>
          <a:noFill/>
        </p:spPr>
        <p:txBody>
          <a:bodyPr wrap="square" rtlCol="0">
            <a:spAutoFit/>
          </a:bodyPr>
          <a:lstStyle/>
          <a:p>
            <a:r>
              <a:rPr lang="en-US" dirty="0" smtClean="0"/>
              <a:t>Clear trend towards more intensive feed uses in larger pond farms and amongst cage farms</a:t>
            </a:r>
          </a:p>
          <a:p>
            <a:endParaRPr lang="en-US" dirty="0"/>
          </a:p>
          <a:p>
            <a:endParaRPr lang="en-US" dirty="0"/>
          </a:p>
        </p:txBody>
      </p:sp>
    </p:spTree>
    <p:extLst>
      <p:ext uri="{BB962C8B-B14F-4D97-AF65-F5344CB8AC3E}">
        <p14:creationId xmlns:p14="http://schemas.microsoft.com/office/powerpoint/2010/main" val="171056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Diagnostic Capabilities</a:t>
            </a:r>
            <a:endParaRPr lang="en-US" dirty="0"/>
          </a:p>
        </p:txBody>
      </p:sp>
      <p:sp>
        <p:nvSpPr>
          <p:cNvPr id="3" name="Content Placeholder 2"/>
          <p:cNvSpPr>
            <a:spLocks noGrp="1"/>
          </p:cNvSpPr>
          <p:nvPr>
            <p:ph idx="1"/>
          </p:nvPr>
        </p:nvSpPr>
        <p:spPr>
          <a:xfrm>
            <a:off x="2589212" y="2133599"/>
            <a:ext cx="8915400" cy="4097867"/>
          </a:xfrm>
        </p:spPr>
        <p:txBody>
          <a:bodyPr/>
          <a:lstStyle/>
          <a:p>
            <a:r>
              <a:rPr lang="en-US" dirty="0"/>
              <a:t>9</a:t>
            </a:r>
            <a:r>
              <a:rPr lang="en-US" dirty="0" smtClean="0"/>
              <a:t>% (n=48) of farmers with training across production systems</a:t>
            </a:r>
          </a:p>
          <a:p>
            <a:r>
              <a:rPr lang="en-US" dirty="0" smtClean="0"/>
              <a:t>77% (n=9) of those trained could not name a disease</a:t>
            </a:r>
          </a:p>
          <a:p>
            <a:r>
              <a:rPr lang="en-US" dirty="0" smtClean="0"/>
              <a:t>Cage farmers with lower levels of health training than pond farmers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0416051"/>
              </p:ext>
            </p:extLst>
          </p:nvPr>
        </p:nvGraphicFramePr>
        <p:xfrm>
          <a:off x="2589212" y="3605205"/>
          <a:ext cx="7909454" cy="2626261"/>
        </p:xfrm>
        <a:graphic>
          <a:graphicData uri="http://schemas.openxmlformats.org/drawingml/2006/table">
            <a:tbl>
              <a:tblPr firstRow="1" firstCol="1" bandRow="1"/>
              <a:tblGrid>
                <a:gridCol w="2303434"/>
                <a:gridCol w="2537624"/>
                <a:gridCol w="1796593"/>
                <a:gridCol w="1271803"/>
              </a:tblGrid>
              <a:tr h="243096">
                <a:tc gridSpan="4">
                  <a:txBody>
                    <a:bodyPr/>
                    <a:lstStyle/>
                    <a:p>
                      <a:pPr>
                        <a:spcAft>
                          <a:spcPts val="0"/>
                        </a:spcAft>
                      </a:pPr>
                      <a:r>
                        <a:rPr lang="en-GB" sz="1100" b="1">
                          <a:solidFill>
                            <a:srgbClr val="000000"/>
                          </a:solidFill>
                          <a:effectLst/>
                          <a:latin typeface="Calibri" charset="0"/>
                          <a:ea typeface="Times New Roman" charset="0"/>
                          <a:cs typeface="Times New Roman" charset="0"/>
                        </a:rPr>
                        <a:t>Table 9</a:t>
                      </a:r>
                      <a:r>
                        <a:rPr lang="en-GB" sz="1100" b="1">
                          <a:solidFill>
                            <a:srgbClr val="000000"/>
                          </a:solidFill>
                          <a:effectLst/>
                          <a:latin typeface="Times New Roman" charset="0"/>
                          <a:ea typeface="Times New Roman" charset="0"/>
                          <a:cs typeface="Times New Roman" charset="0"/>
                        </a:rPr>
                        <a:t>. Summary of farmer fish health training by production systems</a:t>
                      </a:r>
                      <a:endParaRPr lang="en-US" sz="1200">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486192">
                <a:tc>
                  <a:txBody>
                    <a:bodyPr/>
                    <a:lstStyle/>
                    <a:p>
                      <a:pPr>
                        <a:spcAft>
                          <a:spcPts val="0"/>
                        </a:spcAft>
                      </a:pPr>
                      <a:r>
                        <a:rPr lang="en-GB" sz="1100" dirty="0">
                          <a:solidFill>
                            <a:srgbClr val="000000"/>
                          </a:solidFill>
                          <a:effectLst/>
                          <a:latin typeface="Times New Roman" charset="0"/>
                          <a:ea typeface="Times New Roman" charset="0"/>
                          <a:cs typeface="Times New Roman" charset="0"/>
                        </a:rPr>
                        <a:t>Institution</a:t>
                      </a:r>
                      <a:endParaRPr lang="en-US" sz="1200" dirty="0">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Institution Type</a:t>
                      </a:r>
                      <a:endParaRPr lang="en-US" sz="1200">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Pond farmers</a:t>
                      </a:r>
                      <a:endParaRPr lang="en-US" sz="1200">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Cage Farmers</a:t>
                      </a:r>
                      <a:endParaRPr lang="en-US" sz="1200">
                        <a:effectLst/>
                        <a:latin typeface="Calibri" charset="0"/>
                        <a:ea typeface="Calibri" charset="0"/>
                        <a:cs typeface="Times New Roman" charset="0"/>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096">
                <a:tc>
                  <a:txBody>
                    <a:bodyPr/>
                    <a:lstStyle/>
                    <a:p>
                      <a:pPr>
                        <a:spcAft>
                          <a:spcPts val="0"/>
                        </a:spcAft>
                      </a:pPr>
                      <a:r>
                        <a:rPr lang="en-GB" sz="1100" dirty="0">
                          <a:solidFill>
                            <a:srgbClr val="000000"/>
                          </a:solidFill>
                          <a:effectLst/>
                          <a:latin typeface="Times New Roman" charset="0"/>
                          <a:ea typeface="Times New Roman" charset="0"/>
                          <a:cs typeface="Times New Roman" charset="0"/>
                        </a:rPr>
                        <a:t>GIZ</a:t>
                      </a:r>
                      <a:endParaRPr lang="en-US" sz="12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NGO</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r>
                        <a:rPr lang="en-GB" sz="1100" b="1" baseline="30000">
                          <a:solidFill>
                            <a:srgbClr val="000000"/>
                          </a:solidFill>
                          <a:effectLst/>
                          <a:latin typeface="Times New Roman" charset="0"/>
                          <a:ea typeface="Times New Roman" charset="0"/>
                          <a:cs typeface="Times New Roman" charset="0"/>
                        </a:rPr>
                        <a:t>a</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551292">
                <a:tc>
                  <a:txBody>
                    <a:bodyPr/>
                    <a:lstStyle/>
                    <a:p>
                      <a:pPr>
                        <a:spcAft>
                          <a:spcPts val="0"/>
                        </a:spcAft>
                      </a:pPr>
                      <a:r>
                        <a:rPr lang="en-GB" sz="1100">
                          <a:solidFill>
                            <a:srgbClr val="000000"/>
                          </a:solidFill>
                          <a:effectLst/>
                          <a:latin typeface="Times New Roman" charset="0"/>
                          <a:ea typeface="Times New Roman" charset="0"/>
                          <a:cs typeface="Times New Roman" charset="0"/>
                        </a:rPr>
                        <a:t>Jewlett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Commercial Hatchery and Feed producer</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dirty="0">
                          <a:solidFill>
                            <a:srgbClr val="000000"/>
                          </a:solidFill>
                          <a:effectLst/>
                          <a:latin typeface="Times New Roman" charset="0"/>
                          <a:ea typeface="Times New Roman" charset="0"/>
                          <a:cs typeface="Times New Roman" charset="0"/>
                        </a:rPr>
                        <a:t>-</a:t>
                      </a:r>
                      <a:endParaRPr lang="en-US" sz="1200" dirty="0">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243096">
                <a:tc>
                  <a:txBody>
                    <a:bodyPr/>
                    <a:lstStyle/>
                    <a:p>
                      <a:pPr>
                        <a:spcAft>
                          <a:spcPts val="0"/>
                        </a:spcAft>
                      </a:pPr>
                      <a:r>
                        <a:rPr lang="en-GB" sz="1100">
                          <a:solidFill>
                            <a:srgbClr val="000000"/>
                          </a:solidFill>
                          <a:effectLst/>
                          <a:latin typeface="Times New Roman" charset="0"/>
                          <a:ea typeface="Times New Roman" charset="0"/>
                          <a:cs typeface="Times New Roman" charset="0"/>
                        </a:rPr>
                        <a:t>Department of Fisheries</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Government Office</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243096">
                <a:tc>
                  <a:txBody>
                    <a:bodyPr/>
                    <a:lstStyle/>
                    <a:p>
                      <a:pPr>
                        <a:spcAft>
                          <a:spcPts val="0"/>
                        </a:spcAft>
                      </a:pPr>
                      <a:r>
                        <a:rPr lang="en-GB" sz="1100">
                          <a:solidFill>
                            <a:srgbClr val="000000"/>
                          </a:solidFill>
                          <a:effectLst/>
                          <a:latin typeface="Times New Roman" charset="0"/>
                          <a:ea typeface="Times New Roman" charset="0"/>
                          <a:cs typeface="Times New Roman" charset="0"/>
                        </a:rPr>
                        <a:t>AASK</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Cooperative</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243096">
                <a:tc>
                  <a:txBody>
                    <a:bodyPr/>
                    <a:lstStyle/>
                    <a:p>
                      <a:pPr>
                        <a:spcAft>
                          <a:spcPts val="0"/>
                        </a:spcAft>
                      </a:pPr>
                      <a:r>
                        <a:rPr lang="en-GB" sz="1100">
                          <a:solidFill>
                            <a:srgbClr val="000000"/>
                          </a:solidFill>
                          <a:effectLst/>
                          <a:latin typeface="Times New Roman" charset="0"/>
                          <a:ea typeface="Times New Roman" charset="0"/>
                          <a:cs typeface="Times New Roman" charset="0"/>
                        </a:rPr>
                        <a:t>Aller-Aqua</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Feed Producer</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noFill/>
                  </a:tcPr>
                </a:tc>
              </a:tr>
              <a:tr h="373297">
                <a:tc>
                  <a:txBody>
                    <a:bodyPr/>
                    <a:lstStyle/>
                    <a:p>
                      <a:pPr>
                        <a:spcAft>
                          <a:spcPts val="0"/>
                        </a:spcAft>
                      </a:pPr>
                      <a:r>
                        <a:rPr lang="en-GB" sz="1100" dirty="0">
                          <a:solidFill>
                            <a:srgbClr val="000000"/>
                          </a:solidFill>
                          <a:effectLst/>
                          <a:latin typeface="Times New Roman" charset="0"/>
                          <a:ea typeface="Times New Roman" charset="0"/>
                          <a:cs typeface="Times New Roman" charset="0"/>
                        </a:rPr>
                        <a:t>FAO</a:t>
                      </a:r>
                      <a:endParaRPr lang="en-US" sz="1200" dirty="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NGO</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spcAft>
                          <a:spcPts val="0"/>
                        </a:spcAft>
                      </a:pPr>
                      <a:r>
                        <a:rPr lang="en-GB" sz="1100" dirty="0">
                          <a:solidFill>
                            <a:srgbClr val="000000"/>
                          </a:solidFill>
                          <a:effectLst/>
                          <a:latin typeface="Times New Roman" charset="0"/>
                          <a:ea typeface="Times New Roman" charset="0"/>
                          <a:cs typeface="Times New Roman" charset="0"/>
                        </a:rPr>
                        <a:t>-</a:t>
                      </a:r>
                      <a:endParaRPr lang="en-US" sz="1200" dirty="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4359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Health Survey</a:t>
            </a:r>
          </a:p>
        </p:txBody>
      </p:sp>
      <p:graphicFrame>
        <p:nvGraphicFramePr>
          <p:cNvPr id="4" name="Chart 3"/>
          <p:cNvGraphicFramePr/>
          <p:nvPr/>
        </p:nvGraphicFramePr>
        <p:xfrm>
          <a:off x="1879876" y="3395345"/>
          <a:ext cx="5423535" cy="2823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7149465" y="3395345"/>
          <a:ext cx="5042535" cy="282384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592925" y="1393972"/>
            <a:ext cx="6096000" cy="1477328"/>
          </a:xfrm>
          <a:prstGeom prst="rect">
            <a:avLst/>
          </a:prstGeom>
        </p:spPr>
        <p:txBody>
          <a:bodyPr>
            <a:spAutoFit/>
          </a:bodyPr>
          <a:lstStyle/>
          <a:p>
            <a:r>
              <a:rPr lang="en-US" dirty="0" smtClean="0"/>
              <a:t>Research question: </a:t>
            </a:r>
          </a:p>
          <a:p>
            <a:pPr lvl="1"/>
            <a:r>
              <a:rPr lang="en-US" dirty="0" smtClean="0"/>
              <a:t>What </a:t>
            </a:r>
            <a:r>
              <a:rPr lang="en-US" dirty="0"/>
              <a:t>factors shape tilapia farmer perceptions and practices around health management</a:t>
            </a:r>
          </a:p>
          <a:p>
            <a:pPr lvl="2"/>
            <a:r>
              <a:rPr lang="en-US" dirty="0"/>
              <a:t>How do these factors vary across enterprise scales and production systems</a:t>
            </a:r>
          </a:p>
        </p:txBody>
      </p:sp>
    </p:spTree>
    <p:extLst>
      <p:ext uri="{BB962C8B-B14F-4D97-AF65-F5344CB8AC3E}">
        <p14:creationId xmlns:p14="http://schemas.microsoft.com/office/powerpoint/2010/main" val="112983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Health Survey: Constraints to production</a:t>
            </a:r>
            <a:endParaRPr lang="en-US" dirty="0"/>
          </a:p>
        </p:txBody>
      </p:sp>
      <p:graphicFrame>
        <p:nvGraphicFramePr>
          <p:cNvPr id="5" name="Table 4"/>
          <p:cNvGraphicFramePr>
            <a:graphicFrameLocks noGrp="1"/>
          </p:cNvGraphicFramePr>
          <p:nvPr/>
        </p:nvGraphicFramePr>
        <p:xfrm>
          <a:off x="2592925" y="1905005"/>
          <a:ext cx="6007066" cy="4646265"/>
        </p:xfrm>
        <a:graphic>
          <a:graphicData uri="http://schemas.openxmlformats.org/drawingml/2006/table">
            <a:tbl>
              <a:tblPr firstRow="1" firstCol="1" bandRow="1"/>
              <a:tblGrid>
                <a:gridCol w="1648767"/>
                <a:gridCol w="1648767"/>
                <a:gridCol w="925644"/>
                <a:gridCol w="844519"/>
                <a:gridCol w="844519"/>
                <a:gridCol w="94850"/>
              </a:tblGrid>
              <a:tr h="368111">
                <a:tc gridSpan="6">
                  <a:txBody>
                    <a:bodyPr/>
                    <a:lstStyle/>
                    <a:p>
                      <a:pPr algn="ctr">
                        <a:spcAft>
                          <a:spcPts val="0"/>
                        </a:spcAft>
                      </a:pPr>
                      <a:r>
                        <a:rPr lang="en-GB" sz="1100" b="1">
                          <a:solidFill>
                            <a:srgbClr val="000000"/>
                          </a:solidFill>
                          <a:effectLst/>
                          <a:latin typeface="Calibri" charset="0"/>
                          <a:ea typeface="Times New Roman" charset="0"/>
                          <a:cs typeface="Times New Roman" charset="0"/>
                        </a:rPr>
                        <a:t>Table 12</a:t>
                      </a:r>
                      <a:r>
                        <a:rPr lang="en-GB" sz="1100" b="1">
                          <a:solidFill>
                            <a:srgbClr val="000000"/>
                          </a:solidFill>
                          <a:effectLst/>
                          <a:latin typeface="Times New Roman" charset="0"/>
                          <a:ea typeface="Times New Roman" charset="0"/>
                          <a:cs typeface="Times New Roman" charset="0"/>
                        </a:rPr>
                        <a:t>. Summary of reported challenges faced by farmers by production system</a:t>
                      </a:r>
                      <a:endParaRPr lang="en-US" sz="1200">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126">
                <a:tc>
                  <a:txBody>
                    <a:bodyPr/>
                    <a:lstStyle/>
                    <a:p>
                      <a:pPr algn="ctr">
                        <a:spcAft>
                          <a:spcPts val="0"/>
                        </a:spcAft>
                      </a:pPr>
                      <a:r>
                        <a:rPr lang="en-GB" sz="1100">
                          <a:solidFill>
                            <a:srgbClr val="000000"/>
                          </a:solidFill>
                          <a:effectLst/>
                          <a:latin typeface="Times New Roman" charset="0"/>
                          <a:ea typeface="Times New Roman" charset="0"/>
                          <a:cs typeface="Times New Roman" charset="0"/>
                        </a:rPr>
                        <a:t>Category</a:t>
                      </a:r>
                      <a:endParaRPr lang="en-US" sz="1200">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Reported Challenge</a:t>
                      </a:r>
                      <a:endParaRPr lang="en-US" sz="1200">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Pond </a:t>
                      </a:r>
                      <a:endParaRPr lang="en-US" sz="1200">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Cage</a:t>
                      </a:r>
                      <a:endParaRPr lang="en-US" sz="1200">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Total</a:t>
                      </a:r>
                      <a:endParaRPr lang="en-US" sz="1200">
                        <a:effectLst/>
                        <a:latin typeface="Calibri" charset="0"/>
                        <a:ea typeface="Calibri" charset="0"/>
                        <a:cs typeface="Times New Roman"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r h="225126">
                <a:tc rowSpan="2">
                  <a:txBody>
                    <a:bodyPr/>
                    <a:lstStyle/>
                    <a:p>
                      <a:pPr algn="ctr">
                        <a:spcAft>
                          <a:spcPts val="0"/>
                        </a:spcAft>
                      </a:pPr>
                      <a:r>
                        <a:rPr lang="en-GB" sz="1100">
                          <a:solidFill>
                            <a:srgbClr val="000000"/>
                          </a:solidFill>
                          <a:effectLst/>
                          <a:latin typeface="Times New Roman" charset="0"/>
                          <a:ea typeface="Times New Roman" charset="0"/>
                          <a:cs typeface="Times New Roman" charset="0"/>
                        </a:rPr>
                        <a:t>Feed</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High cost of Feed</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19</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6</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25</a:t>
                      </a:r>
                      <a:endParaRPr lang="en-US" sz="12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Lack of quality Feed</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7</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9</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rowSpan="2">
                  <a:txBody>
                    <a:bodyPr/>
                    <a:lstStyle/>
                    <a:p>
                      <a:pPr algn="ctr">
                        <a:spcAft>
                          <a:spcPts val="0"/>
                        </a:spcAft>
                      </a:pPr>
                      <a:r>
                        <a:rPr lang="en-GB" sz="1100">
                          <a:solidFill>
                            <a:srgbClr val="000000"/>
                          </a:solidFill>
                          <a:effectLst/>
                          <a:latin typeface="Times New Roman" charset="0"/>
                          <a:ea typeface="Times New Roman" charset="0"/>
                          <a:cs typeface="Times New Roman" charset="0"/>
                        </a:rPr>
                        <a:t>Seed</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High cost of Seed</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Lack of quality seed</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9</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rowSpan="3">
                  <a:txBody>
                    <a:bodyPr/>
                    <a:lstStyle/>
                    <a:p>
                      <a:pPr algn="ctr">
                        <a:spcAft>
                          <a:spcPts val="0"/>
                        </a:spcAft>
                      </a:pPr>
                      <a:r>
                        <a:rPr lang="en-GB" sz="1100">
                          <a:solidFill>
                            <a:srgbClr val="000000"/>
                          </a:solidFill>
                          <a:effectLst/>
                          <a:latin typeface="Times New Roman" charset="0"/>
                          <a:ea typeface="Times New Roman" charset="0"/>
                          <a:cs typeface="Times New Roman" charset="0"/>
                        </a:rPr>
                        <a:t>Market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Access to Market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6</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6</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Access to Credit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4</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Capital</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6</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rowSpan="3">
                  <a:txBody>
                    <a:bodyPr/>
                    <a:lstStyle/>
                    <a:p>
                      <a:pPr algn="ctr">
                        <a:spcAft>
                          <a:spcPts val="0"/>
                        </a:spcAft>
                      </a:pPr>
                      <a:r>
                        <a:rPr lang="en-GB" sz="1100">
                          <a:solidFill>
                            <a:srgbClr val="000000"/>
                          </a:solidFill>
                          <a:effectLst/>
                          <a:latin typeface="Times New Roman" charset="0"/>
                          <a:ea typeface="Times New Roman" charset="0"/>
                          <a:cs typeface="Times New Roman" charset="0"/>
                        </a:rPr>
                        <a:t>Logistics</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Lack of Equipment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4</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4</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451012">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Lack of Governmental Support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Security</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5</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rowSpan="6">
                  <a:txBody>
                    <a:bodyPr/>
                    <a:lstStyle/>
                    <a:p>
                      <a:pPr algn="ctr">
                        <a:spcAft>
                          <a:spcPts val="0"/>
                        </a:spcAft>
                      </a:pPr>
                      <a:r>
                        <a:rPr lang="en-GB" sz="1100">
                          <a:solidFill>
                            <a:srgbClr val="000000"/>
                          </a:solidFill>
                          <a:effectLst/>
                          <a:latin typeface="Times New Roman" charset="0"/>
                          <a:ea typeface="Times New Roman" charset="0"/>
                          <a:cs typeface="Times New Roman" charset="0"/>
                        </a:rPr>
                        <a:t>Environmental</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Algal Blooms</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2</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Drought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9</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9</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Flooding</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Predation</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14</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15</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Tidal destruction</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1</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vMerge="1">
                  <a:txBody>
                    <a:bodyPr/>
                    <a:lstStyle/>
                    <a:p>
                      <a:endParaRPr lang="en-US"/>
                    </a:p>
                  </a:txBody>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Water Hyacinth</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a:noFill/>
                    </a:lnB>
                    <a:solidFill>
                      <a:srgbClr val="FFFFFF"/>
                    </a:solidFill>
                  </a:tcPr>
                </a:tc>
                <a:tc>
                  <a:txBody>
                    <a:bodyPr/>
                    <a:lstStyle/>
                    <a:p>
                      <a:pPr>
                        <a:spcAft>
                          <a:spcPts val="0"/>
                        </a:spcAft>
                      </a:pPr>
                      <a:r>
                        <a:rPr lang="en-US" sz="120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r h="225126">
                <a:tc>
                  <a:txBody>
                    <a:bodyPr/>
                    <a:lstStyle/>
                    <a:p>
                      <a:pPr algn="ctr">
                        <a:spcAft>
                          <a:spcPts val="0"/>
                        </a:spcAft>
                      </a:pPr>
                      <a:r>
                        <a:rPr lang="en-GB" sz="1100">
                          <a:solidFill>
                            <a:srgbClr val="000000"/>
                          </a:solidFill>
                          <a:effectLst/>
                          <a:latin typeface="Times New Roman" charset="0"/>
                          <a:ea typeface="Times New Roman" charset="0"/>
                          <a:cs typeface="Times New Roman" charset="0"/>
                        </a:rPr>
                        <a:t>None</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None</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a:t>
                      </a:r>
                      <a:endParaRPr lang="en-US" sz="1200">
                        <a:effectLst/>
                        <a:latin typeface="Calibri" charset="0"/>
                        <a:ea typeface="Calibri" charset="0"/>
                        <a:cs typeface="Times New Roman"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rgbClr val="000000"/>
                          </a:solidFill>
                          <a:effectLst/>
                          <a:latin typeface="Times New Roman" charset="0"/>
                          <a:ea typeface="Times New Roman" charset="0"/>
                          <a:cs typeface="Times New Roman" charset="0"/>
                        </a:rPr>
                        <a:t>3</a:t>
                      </a:r>
                      <a:endParaRPr lang="en-US" sz="1200">
                        <a:effectLst/>
                        <a:latin typeface="Calibri" charset="0"/>
                        <a:ea typeface="Calibri" charset="0"/>
                        <a:cs typeface="Times New Roman" charset="0"/>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Calibri" charset="0"/>
                          <a:ea typeface="Calibri" charset="0"/>
                          <a:cs typeface="Times New Roman" charset="0"/>
                        </a:rPr>
                        <a:t> </a:t>
                      </a:r>
                    </a:p>
                  </a:txBody>
                  <a:tcPr marL="0" marR="0" marT="0" marB="0" anchor="ctr">
                    <a:lnL>
                      <a:noFill/>
                    </a:lnL>
                    <a:lnR>
                      <a:noFill/>
                    </a:lnR>
                    <a:lnT>
                      <a:noFill/>
                    </a:lnT>
                    <a:lnB>
                      <a:noFill/>
                    </a:lnB>
                    <a:solidFill>
                      <a:srgbClr val="FFFFFF"/>
                    </a:solidFill>
                  </a:tcPr>
                </a:tc>
              </a:tr>
            </a:tbl>
          </a:graphicData>
        </a:graphic>
      </p:graphicFrame>
      <p:sp>
        <p:nvSpPr>
          <p:cNvPr id="6" name="Oval 5"/>
          <p:cNvSpPr/>
          <p:nvPr/>
        </p:nvSpPr>
        <p:spPr>
          <a:xfrm>
            <a:off x="2592925" y="2428875"/>
            <a:ext cx="6222463" cy="6206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13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Outlet Survey</a:t>
            </a:r>
            <a:endParaRPr lang="en-US" dirty="0"/>
          </a:p>
        </p:txBody>
      </p:sp>
      <p:grpSp>
        <p:nvGrpSpPr>
          <p:cNvPr id="22" name="Group 21"/>
          <p:cNvGrpSpPr/>
          <p:nvPr/>
        </p:nvGrpSpPr>
        <p:grpSpPr>
          <a:xfrm>
            <a:off x="7472530" y="1226152"/>
            <a:ext cx="4179151" cy="5453370"/>
            <a:chOff x="7260539" y="750449"/>
            <a:chExt cx="4179151" cy="5453370"/>
          </a:xfrm>
        </p:grpSpPr>
        <p:sp>
          <p:nvSpPr>
            <p:cNvPr id="23" name="TextBox 22"/>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24" name="TextBox 23"/>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5" name="TextBox 24"/>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26" name="TextBox 25"/>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27" name="TextBox 26"/>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8" name="TextBox 27"/>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29" name="Straight Arrow Connector 28"/>
            <p:cNvCxnSpPr>
              <a:stCxn id="41" idx="2"/>
              <a:endCxn id="42" idx="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2" idx="2"/>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35" name="TextBox 34"/>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36" name="TextBox 35"/>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37" name="TextBox 36"/>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38" name="Straight Connector 37"/>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7242048" y="859537"/>
            <a:ext cx="4913376" cy="3249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p:cNvSpPr>
            <a:spLocks noGrp="1"/>
          </p:cNvSpPr>
          <p:nvPr>
            <p:ph idx="1"/>
          </p:nvPr>
        </p:nvSpPr>
        <p:spPr>
          <a:xfrm>
            <a:off x="2186810" y="1980888"/>
            <a:ext cx="4892854" cy="3777622"/>
          </a:xfrm>
        </p:spPr>
        <p:txBody>
          <a:bodyPr/>
          <a:lstStyle/>
          <a:p>
            <a:r>
              <a:rPr lang="en-US" dirty="0" smtClean="0"/>
              <a:t>Research question: </a:t>
            </a:r>
          </a:p>
          <a:p>
            <a:pPr lvl="1"/>
            <a:r>
              <a:rPr lang="en-US" dirty="0"/>
              <a:t>What are the recent trends and practices around PHP use in the Kenyan livestock sector?</a:t>
            </a:r>
          </a:p>
          <a:p>
            <a:endParaRPr lang="en-US" dirty="0"/>
          </a:p>
        </p:txBody>
      </p:sp>
    </p:spTree>
    <p:extLst>
      <p:ext uri="{BB962C8B-B14F-4D97-AF65-F5344CB8AC3E}">
        <p14:creationId xmlns:p14="http://schemas.microsoft.com/office/powerpoint/2010/main" val="212889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73310"/>
            <a:ext cx="8911687" cy="1280890"/>
          </a:xfrm>
        </p:spPr>
        <p:txBody>
          <a:bodyPr/>
          <a:lstStyle/>
          <a:p>
            <a:r>
              <a:rPr lang="en-US" dirty="0" smtClean="0"/>
              <a:t>Contents</a:t>
            </a:r>
            <a:endParaRPr lang="en-US" dirty="0"/>
          </a:p>
        </p:txBody>
      </p:sp>
      <p:sp>
        <p:nvSpPr>
          <p:cNvPr id="3" name="Content Placeholder 2"/>
          <p:cNvSpPr>
            <a:spLocks noGrp="1"/>
          </p:cNvSpPr>
          <p:nvPr>
            <p:ph idx="1"/>
          </p:nvPr>
        </p:nvSpPr>
        <p:spPr>
          <a:xfrm>
            <a:off x="1397900" y="1439334"/>
            <a:ext cx="9738255" cy="5418666"/>
          </a:xfrm>
        </p:spPr>
        <p:txBody>
          <a:bodyPr>
            <a:normAutofit/>
          </a:bodyPr>
          <a:lstStyle/>
          <a:p>
            <a:pPr algn="ctr">
              <a:buFont typeface="+mj-lt"/>
              <a:buAutoNum type="arabicPeriod"/>
            </a:pPr>
            <a:r>
              <a:rPr lang="en-US" dirty="0" smtClean="0"/>
              <a:t>Introduction</a:t>
            </a:r>
          </a:p>
          <a:p>
            <a:pPr algn="ctr">
              <a:buFont typeface="+mj-lt"/>
              <a:buAutoNum type="arabicPeriod"/>
            </a:pPr>
            <a:r>
              <a:rPr lang="en-US" dirty="0" smtClean="0"/>
              <a:t>Research questions</a:t>
            </a:r>
          </a:p>
          <a:p>
            <a:pPr algn="ctr">
              <a:buFont typeface="+mj-lt"/>
              <a:buAutoNum type="arabicPeriod"/>
            </a:pPr>
            <a:r>
              <a:rPr lang="en-US" dirty="0" smtClean="0"/>
              <a:t>Study Design</a:t>
            </a:r>
          </a:p>
          <a:p>
            <a:pPr algn="ctr">
              <a:buFont typeface="+mj-lt"/>
              <a:buAutoNum type="arabicPeriod"/>
            </a:pPr>
            <a:endParaRPr lang="en-US" dirty="0" smtClean="0"/>
          </a:p>
          <a:p>
            <a:pPr algn="ctr">
              <a:buFont typeface="+mj-lt"/>
              <a:buAutoNum type="arabicPeriod"/>
            </a:pPr>
            <a:r>
              <a:rPr lang="en-US" dirty="0" smtClean="0"/>
              <a:t>Fish Farmer Health Survey</a:t>
            </a:r>
          </a:p>
          <a:p>
            <a:pPr marL="800100" lvl="1" indent="-342900" algn="ctr">
              <a:buFont typeface="+mj-lt"/>
              <a:buAutoNum type="alphaLcParenR"/>
            </a:pPr>
            <a:r>
              <a:rPr lang="en-US" dirty="0" smtClean="0"/>
              <a:t>Qualitative Results</a:t>
            </a:r>
          </a:p>
          <a:p>
            <a:pPr marL="800100" lvl="1" indent="-342900" algn="ctr">
              <a:buFont typeface="+mj-lt"/>
              <a:buAutoNum type="alphaLcParenR"/>
            </a:pPr>
            <a:r>
              <a:rPr lang="en-US" dirty="0" smtClean="0"/>
              <a:t>Quantitative Results</a:t>
            </a:r>
          </a:p>
          <a:p>
            <a:pPr marL="800100" lvl="1" indent="-342900" algn="ctr">
              <a:buFont typeface="+mj-lt"/>
              <a:buAutoNum type="alphaLcParenR"/>
            </a:pPr>
            <a:endParaRPr lang="en-US" dirty="0" smtClean="0"/>
          </a:p>
          <a:p>
            <a:pPr algn="ctr">
              <a:buFont typeface="+mj-lt"/>
              <a:buAutoNum type="arabicPeriod"/>
            </a:pPr>
            <a:r>
              <a:rPr lang="en-US" dirty="0" smtClean="0"/>
              <a:t>PHP Outlet (Agrovet) Survey</a:t>
            </a:r>
          </a:p>
          <a:p>
            <a:pPr marL="800100" lvl="1" indent="-342900" algn="ctr">
              <a:buFont typeface="+mj-lt"/>
              <a:buAutoNum type="alphaLcParenR"/>
            </a:pPr>
            <a:r>
              <a:rPr lang="en-US" dirty="0"/>
              <a:t>Qualitative Results</a:t>
            </a:r>
          </a:p>
          <a:p>
            <a:pPr marL="800100" lvl="1" indent="-342900" algn="ctr">
              <a:buFont typeface="+mj-lt"/>
              <a:buAutoNum type="alphaLcParenR"/>
            </a:pPr>
            <a:r>
              <a:rPr lang="en-US" dirty="0"/>
              <a:t>Quantitative </a:t>
            </a:r>
            <a:r>
              <a:rPr lang="en-US" dirty="0" smtClean="0"/>
              <a:t>Results</a:t>
            </a:r>
          </a:p>
          <a:p>
            <a:pPr marL="800100" lvl="1" indent="-342900" algn="ctr">
              <a:buFont typeface="+mj-lt"/>
              <a:buAutoNum type="alphaLcParenR"/>
            </a:pPr>
            <a:endParaRPr lang="en-US" dirty="0"/>
          </a:p>
          <a:p>
            <a:pPr algn="ctr">
              <a:buFont typeface="+mj-lt"/>
              <a:buAutoNum type="arabicPeriod"/>
            </a:pPr>
            <a:r>
              <a:rPr lang="en-US" dirty="0" smtClean="0"/>
              <a:t>Conclusions</a:t>
            </a:r>
          </a:p>
          <a:p>
            <a:pPr algn="ctr">
              <a:buFont typeface="+mj-lt"/>
              <a:buAutoNum type="arabicPeriod"/>
            </a:pPr>
            <a:r>
              <a:rPr lang="en-US" dirty="0" err="1" smtClean="0"/>
              <a:t>Limitatos</a:t>
            </a:r>
            <a:endParaRPr lang="en-US" dirty="0"/>
          </a:p>
        </p:txBody>
      </p:sp>
    </p:spTree>
    <p:extLst>
      <p:ext uri="{BB962C8B-B14F-4D97-AF65-F5344CB8AC3E}">
        <p14:creationId xmlns:p14="http://schemas.microsoft.com/office/powerpoint/2010/main" val="71124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47" y="589190"/>
            <a:ext cx="6977398" cy="1280890"/>
          </a:xfrm>
        </p:spPr>
        <p:txBody>
          <a:bodyPr>
            <a:normAutofit/>
          </a:bodyPr>
          <a:lstStyle/>
          <a:p>
            <a:r>
              <a:rPr lang="en-US" sz="3000" dirty="0" smtClean="0"/>
              <a:t>Qualitative Results: PHP Outlet Survey</a:t>
            </a:r>
            <a:endParaRPr lang="en-US" sz="3000" dirty="0"/>
          </a:p>
        </p:txBody>
      </p:sp>
      <p:sp>
        <p:nvSpPr>
          <p:cNvPr id="3" name="Content Placeholder 2"/>
          <p:cNvSpPr>
            <a:spLocks noGrp="1"/>
          </p:cNvSpPr>
          <p:nvPr>
            <p:ph idx="1"/>
          </p:nvPr>
        </p:nvSpPr>
        <p:spPr>
          <a:xfrm>
            <a:off x="2462423" y="2174005"/>
            <a:ext cx="3875267" cy="3777622"/>
          </a:xfrm>
        </p:spPr>
        <p:txBody>
          <a:bodyPr>
            <a:normAutofit lnSpcReduction="10000"/>
          </a:bodyPr>
          <a:lstStyle/>
          <a:p>
            <a:r>
              <a:rPr lang="en-US" dirty="0" smtClean="0"/>
              <a:t>PHPs in Livestock</a:t>
            </a:r>
          </a:p>
          <a:p>
            <a:pPr lvl="1"/>
            <a:r>
              <a:rPr lang="en-US" dirty="0" smtClean="0"/>
              <a:t>Entered the market in 2007</a:t>
            </a:r>
          </a:p>
          <a:p>
            <a:pPr lvl="1"/>
            <a:r>
              <a:rPr lang="en-US" dirty="0" smtClean="0"/>
              <a:t>Chiefly used among ‘super-intensive’ poultry producers</a:t>
            </a:r>
          </a:p>
          <a:p>
            <a:pPr lvl="1"/>
            <a:r>
              <a:rPr lang="en-US" dirty="0" smtClean="0"/>
              <a:t>Antibiotics significantly more popular</a:t>
            </a:r>
          </a:p>
          <a:p>
            <a:pPr lvl="1"/>
            <a:endParaRPr lang="en-US" dirty="0" smtClean="0"/>
          </a:p>
          <a:p>
            <a:r>
              <a:rPr lang="en-US" dirty="0" smtClean="0"/>
              <a:t>Factors affecting PHP use</a:t>
            </a:r>
          </a:p>
          <a:p>
            <a:pPr lvl="1"/>
            <a:r>
              <a:rPr lang="en-US" dirty="0" smtClean="0"/>
              <a:t>Too expensive for livestock producers</a:t>
            </a:r>
          </a:p>
          <a:p>
            <a:pPr lvl="1"/>
            <a:r>
              <a:rPr lang="en-US" dirty="0" smtClean="0"/>
              <a:t>Uptake amongst producers driven by agrovets</a:t>
            </a:r>
          </a:p>
        </p:txBody>
      </p:sp>
      <p:grpSp>
        <p:nvGrpSpPr>
          <p:cNvPr id="54" name="Group 53"/>
          <p:cNvGrpSpPr/>
          <p:nvPr/>
        </p:nvGrpSpPr>
        <p:grpSpPr>
          <a:xfrm>
            <a:off x="7472530" y="1226152"/>
            <a:ext cx="4179151" cy="5453370"/>
            <a:chOff x="7260539" y="750449"/>
            <a:chExt cx="4179151" cy="5453370"/>
          </a:xfrm>
        </p:grpSpPr>
        <p:sp>
          <p:nvSpPr>
            <p:cNvPr id="55" name="TextBox 54"/>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56" name="TextBox 55"/>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57" name="TextBox 56"/>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58" name="TextBox 57"/>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59" name="TextBox 58"/>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60" name="TextBox 59"/>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61" name="Straight Arrow Connector 6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67" name="TextBox 66"/>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68" name="TextBox 67"/>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69" name="TextBox 68"/>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70" name="Straight Connector 69"/>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7242048" y="859537"/>
            <a:ext cx="4913376" cy="3249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5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Outlet Survey</a:t>
            </a:r>
            <a:endParaRPr lang="en-US" dirty="0"/>
          </a:p>
        </p:txBody>
      </p:sp>
      <p:grpSp>
        <p:nvGrpSpPr>
          <p:cNvPr id="4" name="Group 3"/>
          <p:cNvGrpSpPr/>
          <p:nvPr/>
        </p:nvGrpSpPr>
        <p:grpSpPr>
          <a:xfrm>
            <a:off x="7976273" y="1191377"/>
            <a:ext cx="4179151" cy="5453370"/>
            <a:chOff x="7260539" y="750449"/>
            <a:chExt cx="4179151" cy="5453370"/>
          </a:xfrm>
        </p:grpSpPr>
        <p:sp>
          <p:nvSpPr>
            <p:cNvPr id="5" name="TextBox 4"/>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6" name="TextBox 5"/>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7" name="TextBox 6"/>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8" name="TextBox 7"/>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9" name="TextBox 8"/>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10" name="TextBox 9"/>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11" name="Straight Arrow Connector 10"/>
            <p:cNvCxnSpPr>
              <a:stCxn id="23" idx="2"/>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17" name="TextBox 16"/>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18" name="TextBox 17"/>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19" name="TextBox 18"/>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20" name="Straight Connector 19"/>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7834261" y="3873315"/>
            <a:ext cx="4325058" cy="2010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idx="1"/>
          </p:nvPr>
        </p:nvSpPr>
        <p:spPr>
          <a:xfrm>
            <a:off x="1820891" y="2201758"/>
            <a:ext cx="5211931" cy="4113482"/>
          </a:xfrm>
        </p:spPr>
        <p:txBody>
          <a:bodyPr>
            <a:normAutofit/>
          </a:bodyPr>
          <a:lstStyle/>
          <a:p>
            <a:r>
              <a:rPr lang="en-US" dirty="0" smtClean="0"/>
              <a:t>Questionnaire </a:t>
            </a:r>
            <a:r>
              <a:rPr lang="en-US" dirty="0"/>
              <a:t>e</a:t>
            </a:r>
            <a:r>
              <a:rPr lang="en-US" dirty="0" smtClean="0"/>
              <a:t>licited information on:</a:t>
            </a:r>
          </a:p>
          <a:p>
            <a:pPr lvl="1"/>
            <a:r>
              <a:rPr lang="en-US" dirty="0" smtClean="0"/>
              <a:t>Prevalence of PHPs</a:t>
            </a:r>
          </a:p>
          <a:p>
            <a:pPr lvl="1"/>
            <a:r>
              <a:rPr lang="en-US" dirty="0" smtClean="0"/>
              <a:t>Popular chemicals used in livestock production</a:t>
            </a:r>
          </a:p>
          <a:p>
            <a:pPr lvl="1"/>
            <a:r>
              <a:rPr lang="en-US" dirty="0" smtClean="0"/>
              <a:t>PHPs for aquaculture</a:t>
            </a:r>
          </a:p>
          <a:p>
            <a:pPr lvl="1"/>
            <a:r>
              <a:rPr lang="en-US" dirty="0" smtClean="0"/>
              <a:t>Trends in PHP sales</a:t>
            </a:r>
          </a:p>
          <a:p>
            <a:pPr lvl="1"/>
            <a:endParaRPr lang="en-US" dirty="0" smtClean="0"/>
          </a:p>
          <a:p>
            <a:pPr lvl="1"/>
            <a:endParaRPr lang="en-US" dirty="0" smtClean="0"/>
          </a:p>
        </p:txBody>
      </p:sp>
    </p:spTree>
    <p:extLst>
      <p:ext uri="{BB962C8B-B14F-4D97-AF65-F5344CB8AC3E}">
        <p14:creationId xmlns:p14="http://schemas.microsoft.com/office/powerpoint/2010/main" val="40905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Outlet Survey</a:t>
            </a:r>
            <a:endParaRPr lang="en-US" dirty="0"/>
          </a:p>
        </p:txBody>
      </p:sp>
      <p:sp>
        <p:nvSpPr>
          <p:cNvPr id="3" name="Content Placeholder 2"/>
          <p:cNvSpPr>
            <a:spLocks noGrp="1"/>
          </p:cNvSpPr>
          <p:nvPr>
            <p:ph idx="1"/>
          </p:nvPr>
        </p:nvSpPr>
        <p:spPr/>
        <p:txBody>
          <a:bodyPr/>
          <a:lstStyle/>
          <a:p>
            <a:r>
              <a:rPr lang="en-US" dirty="0" smtClean="0"/>
              <a:t>Study Sites informed by KI interviews</a:t>
            </a:r>
          </a:p>
          <a:p>
            <a:pPr lvl="1"/>
            <a:r>
              <a:rPr lang="en-US" dirty="0"/>
              <a:t>50 respondents from 5 towns and </a:t>
            </a:r>
            <a:r>
              <a:rPr lang="en-US" dirty="0" smtClean="0"/>
              <a:t>cities</a:t>
            </a:r>
          </a:p>
          <a:p>
            <a:r>
              <a:rPr lang="en-US" dirty="0" smtClean="0"/>
              <a:t>Convenience Sampling</a:t>
            </a:r>
          </a:p>
          <a:p>
            <a:pPr lvl="1"/>
            <a:r>
              <a:rPr lang="en-US" dirty="0" smtClean="0"/>
              <a:t>2-week time constraint</a:t>
            </a:r>
          </a:p>
          <a:p>
            <a:pPr lvl="1"/>
            <a:endParaRPr lang="en-US" dirty="0" smtClean="0"/>
          </a:p>
          <a:p>
            <a:pPr lvl="1"/>
            <a:endParaRPr lang="en-US" dirty="0" smtClean="0"/>
          </a:p>
          <a:p>
            <a:pPr lvl="1"/>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315200" y="1917031"/>
            <a:ext cx="4669991" cy="4563979"/>
          </a:xfrm>
          <a:prstGeom prst="rect">
            <a:avLst/>
          </a:prstGeom>
        </p:spPr>
      </p:pic>
      <p:graphicFrame>
        <p:nvGraphicFramePr>
          <p:cNvPr id="8" name="Table 7"/>
          <p:cNvGraphicFramePr>
            <a:graphicFrameLocks noGrp="1"/>
          </p:cNvGraphicFramePr>
          <p:nvPr/>
        </p:nvGraphicFramePr>
        <p:xfrm>
          <a:off x="2852904" y="4348266"/>
          <a:ext cx="3499769" cy="1562955"/>
        </p:xfrm>
        <a:graphic>
          <a:graphicData uri="http://schemas.openxmlformats.org/drawingml/2006/table">
            <a:tbl>
              <a:tblPr/>
              <a:tblGrid>
                <a:gridCol w="1691555"/>
                <a:gridCol w="1808214"/>
              </a:tblGrid>
              <a:tr h="257807">
                <a:tc>
                  <a:txBody>
                    <a:bodyPr/>
                    <a:lstStyle/>
                    <a:p>
                      <a:pPr algn="l" fontAlgn="b"/>
                      <a:r>
                        <a:rPr lang="en-US" sz="1200" b="0" i="0" u="none" strike="noStrike">
                          <a:solidFill>
                            <a:srgbClr val="000000"/>
                          </a:solidFill>
                          <a:effectLst/>
                          <a:latin typeface="Calibri" charset="0"/>
                        </a:rPr>
                        <a:t>Town</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Respondents</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07">
                <a:tc>
                  <a:txBody>
                    <a:bodyPr/>
                    <a:lstStyle/>
                    <a:p>
                      <a:pPr algn="l" fontAlgn="b"/>
                      <a:r>
                        <a:rPr lang="en-US" sz="1200" b="0" i="0" u="none" strike="noStrike">
                          <a:solidFill>
                            <a:srgbClr val="000000"/>
                          </a:solidFill>
                          <a:effectLst/>
                          <a:latin typeface="Calibri" charset="0"/>
                        </a:rPr>
                        <a:t>Nairobi</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charset="0"/>
                        </a:rPr>
                        <a:t>16</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807">
                <a:tc>
                  <a:txBody>
                    <a:bodyPr/>
                    <a:lstStyle/>
                    <a:p>
                      <a:pPr algn="l" fontAlgn="b"/>
                      <a:r>
                        <a:rPr lang="en-US" sz="1200" b="0" i="0" u="none" strike="noStrike">
                          <a:solidFill>
                            <a:srgbClr val="000000"/>
                          </a:solidFill>
                          <a:effectLst/>
                          <a:latin typeface="Calibri" charset="0"/>
                        </a:rPr>
                        <a:t>Thika</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charset="0"/>
                        </a:rPr>
                        <a:t>16</a:t>
                      </a:r>
                    </a:p>
                  </a:txBody>
                  <a:tcPr marL="12700" marR="12700" marT="12700" marB="0" anchor="b">
                    <a:lnL>
                      <a:noFill/>
                    </a:lnL>
                    <a:lnR>
                      <a:noFill/>
                    </a:lnR>
                    <a:lnT>
                      <a:noFill/>
                    </a:lnT>
                    <a:lnB>
                      <a:noFill/>
                    </a:lnB>
                  </a:tcPr>
                </a:tc>
              </a:tr>
              <a:tr h="257807">
                <a:tc>
                  <a:txBody>
                    <a:bodyPr/>
                    <a:lstStyle/>
                    <a:p>
                      <a:pPr algn="l" fontAlgn="b"/>
                      <a:r>
                        <a:rPr lang="en-US" sz="1200" b="0" i="0" u="none" strike="noStrike">
                          <a:solidFill>
                            <a:srgbClr val="000000"/>
                          </a:solidFill>
                          <a:effectLst/>
                          <a:latin typeface="Calibri" charset="0"/>
                        </a:rPr>
                        <a:t>Kitengela</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charset="0"/>
                        </a:rPr>
                        <a:t>8</a:t>
                      </a:r>
                    </a:p>
                  </a:txBody>
                  <a:tcPr marL="12700" marR="12700" marT="12700" marB="0" anchor="b">
                    <a:lnL>
                      <a:noFill/>
                    </a:lnL>
                    <a:lnR>
                      <a:noFill/>
                    </a:lnR>
                    <a:lnT>
                      <a:noFill/>
                    </a:lnT>
                    <a:lnB>
                      <a:noFill/>
                    </a:lnB>
                  </a:tcPr>
                </a:tc>
              </a:tr>
              <a:tr h="257807">
                <a:tc>
                  <a:txBody>
                    <a:bodyPr/>
                    <a:lstStyle/>
                    <a:p>
                      <a:pPr algn="l" fontAlgn="b"/>
                      <a:r>
                        <a:rPr lang="en-US" sz="1200" b="0" i="0" u="none" strike="noStrike" dirty="0" err="1">
                          <a:solidFill>
                            <a:srgbClr val="000000"/>
                          </a:solidFill>
                          <a:effectLst/>
                          <a:latin typeface="Calibri" charset="0"/>
                        </a:rPr>
                        <a:t>Ruiru</a:t>
                      </a:r>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charset="0"/>
                        </a:rPr>
                        <a:t>7</a:t>
                      </a:r>
                    </a:p>
                  </a:txBody>
                  <a:tcPr marL="12700" marR="12700" marT="12700" marB="0" anchor="b">
                    <a:lnL>
                      <a:noFill/>
                    </a:lnL>
                    <a:lnR>
                      <a:noFill/>
                    </a:lnR>
                    <a:lnT>
                      <a:noFill/>
                    </a:lnT>
                    <a:lnB>
                      <a:noFill/>
                    </a:lnB>
                  </a:tcPr>
                </a:tc>
              </a:tr>
              <a:tr h="273920">
                <a:tc>
                  <a:txBody>
                    <a:bodyPr/>
                    <a:lstStyle/>
                    <a:p>
                      <a:pPr algn="l" fontAlgn="b"/>
                      <a:r>
                        <a:rPr lang="en-US" sz="1200" b="0" i="0" u="none" strike="noStrike">
                          <a:solidFill>
                            <a:srgbClr val="000000"/>
                          </a:solidFill>
                          <a:effectLst/>
                          <a:latin typeface="Calibri" charset="0"/>
                        </a:rPr>
                        <a:t>Kiambu</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3</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315200" y="6493041"/>
            <a:ext cx="1446230" cy="230832"/>
          </a:xfrm>
          <a:prstGeom prst="rect">
            <a:avLst/>
          </a:prstGeom>
          <a:noFill/>
        </p:spPr>
        <p:txBody>
          <a:bodyPr wrap="none" rtlCol="0">
            <a:spAutoFit/>
          </a:bodyPr>
          <a:lstStyle/>
          <a:p>
            <a:r>
              <a:rPr lang="en-US" sz="900" dirty="0" smtClean="0"/>
              <a:t>Google </a:t>
            </a:r>
            <a:r>
              <a:rPr lang="en-US" sz="900" dirty="0" err="1" smtClean="0"/>
              <a:t>mymaps</a:t>
            </a:r>
            <a:r>
              <a:rPr lang="en-US" sz="900" dirty="0" smtClean="0"/>
              <a:t>, 2017</a:t>
            </a:r>
            <a:endParaRPr lang="en-US" sz="900" dirty="0"/>
          </a:p>
        </p:txBody>
      </p:sp>
    </p:spTree>
    <p:extLst>
      <p:ext uri="{BB962C8B-B14F-4D97-AF65-F5344CB8AC3E}">
        <p14:creationId xmlns:p14="http://schemas.microsoft.com/office/powerpoint/2010/main" val="129426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Outlet Survey</a:t>
            </a:r>
            <a:endParaRPr lang="en-US" dirty="0"/>
          </a:p>
        </p:txBody>
      </p:sp>
      <p:sp>
        <p:nvSpPr>
          <p:cNvPr id="3" name="Content Placeholder 2"/>
          <p:cNvSpPr>
            <a:spLocks noGrp="1"/>
          </p:cNvSpPr>
          <p:nvPr>
            <p:ph idx="1"/>
          </p:nvPr>
        </p:nvSpPr>
        <p:spPr>
          <a:xfrm>
            <a:off x="2589212" y="2133600"/>
            <a:ext cx="4583113" cy="3595688"/>
          </a:xfrm>
        </p:spPr>
        <p:txBody>
          <a:bodyPr/>
          <a:lstStyle/>
          <a:p>
            <a:pPr marL="342900" lvl="1" indent="-342900"/>
            <a:r>
              <a:rPr lang="en-US" dirty="0" smtClean="0"/>
              <a:t>Popular livestock health products </a:t>
            </a:r>
            <a:r>
              <a:rPr lang="en-US" dirty="0"/>
              <a:t>(n=50</a:t>
            </a:r>
            <a:r>
              <a:rPr lang="en-US" dirty="0" smtClean="0"/>
              <a:t>)</a:t>
            </a:r>
          </a:p>
          <a:p>
            <a:pPr marL="800100" lvl="1" indent="-342900">
              <a:buFont typeface="+mj-lt"/>
              <a:buAutoNum type="arabicPeriod"/>
            </a:pPr>
            <a:r>
              <a:rPr lang="en-US" dirty="0" smtClean="0"/>
              <a:t>Antibiotics – 62% </a:t>
            </a:r>
          </a:p>
          <a:p>
            <a:pPr marL="800100" lvl="1" indent="-342900">
              <a:buFont typeface="+mj-lt"/>
              <a:buAutoNum type="arabicPeriod"/>
            </a:pPr>
            <a:r>
              <a:rPr lang="en-US" dirty="0" err="1" smtClean="0"/>
              <a:t>Dewormers</a:t>
            </a:r>
            <a:r>
              <a:rPr lang="en-US" dirty="0" smtClean="0"/>
              <a:t> – 23%</a:t>
            </a:r>
          </a:p>
          <a:p>
            <a:pPr marL="800100" lvl="1" indent="-342900">
              <a:buFont typeface="+mj-lt"/>
              <a:buAutoNum type="arabicPeriod"/>
            </a:pPr>
            <a:r>
              <a:rPr lang="en-US" dirty="0" smtClean="0"/>
              <a:t>Vitamins – 11%</a:t>
            </a:r>
          </a:p>
          <a:p>
            <a:pPr marL="800100" lvl="1" indent="-342900">
              <a:buFont typeface="+mj-lt"/>
              <a:buAutoNum type="arabicPeriod"/>
            </a:pPr>
            <a:r>
              <a:rPr lang="en-US" b="1" dirty="0" smtClean="0"/>
              <a:t>PHPs – 0%</a:t>
            </a:r>
          </a:p>
          <a:p>
            <a:pPr marL="800100" lvl="1" indent="-342900">
              <a:buFont typeface="+mj-lt"/>
              <a:buAutoNum type="arabicPeriod"/>
            </a:pPr>
            <a:endParaRPr lang="en-US" b="1" dirty="0"/>
          </a:p>
          <a:p>
            <a:r>
              <a:rPr lang="en-US" b="1" dirty="0" smtClean="0"/>
              <a:t>No PHPs for aquaculture</a:t>
            </a:r>
          </a:p>
          <a:p>
            <a:endParaRPr lang="en-US" b="1" dirty="0"/>
          </a:p>
        </p:txBody>
      </p:sp>
      <p:grpSp>
        <p:nvGrpSpPr>
          <p:cNvPr id="4" name="Group 3"/>
          <p:cNvGrpSpPr/>
          <p:nvPr/>
        </p:nvGrpSpPr>
        <p:grpSpPr>
          <a:xfrm>
            <a:off x="7603740" y="1204759"/>
            <a:ext cx="4179151" cy="5453370"/>
            <a:chOff x="7260539" y="750449"/>
            <a:chExt cx="4179151" cy="5453370"/>
          </a:xfrm>
        </p:grpSpPr>
        <p:sp>
          <p:nvSpPr>
            <p:cNvPr id="5" name="TextBox 4"/>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6" name="TextBox 5"/>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7" name="TextBox 6"/>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8" name="TextBox 7"/>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9" name="TextBox 8"/>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10" name="TextBox 9"/>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11" name="Straight Arrow Connector 1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17" name="TextBox 16"/>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18" name="TextBox 17"/>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19" name="TextBox 18"/>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20" name="Straight Connector 19"/>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7834261" y="3873315"/>
            <a:ext cx="4325058" cy="2010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54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52133" y="2133599"/>
            <a:ext cx="9252479" cy="4351867"/>
          </a:xfrm>
        </p:spPr>
        <p:txBody>
          <a:bodyPr>
            <a:normAutofit fontScale="85000" lnSpcReduction="10000"/>
          </a:bodyPr>
          <a:lstStyle/>
          <a:p>
            <a:r>
              <a:rPr lang="en-US" dirty="0"/>
              <a:t>What factors shape tilapia farmer perceptions and practices around health </a:t>
            </a:r>
            <a:r>
              <a:rPr lang="en-US" dirty="0" smtClean="0"/>
              <a:t>management?</a:t>
            </a:r>
          </a:p>
          <a:p>
            <a:pPr lvl="1"/>
            <a:r>
              <a:rPr lang="en-US" dirty="0" smtClean="0"/>
              <a:t>Low levels of intensity</a:t>
            </a:r>
            <a:endParaRPr lang="en-US" dirty="0"/>
          </a:p>
          <a:p>
            <a:pPr lvl="1"/>
            <a:r>
              <a:rPr lang="en-US" dirty="0" smtClean="0"/>
              <a:t>Access to capital</a:t>
            </a:r>
          </a:p>
          <a:p>
            <a:pPr lvl="1"/>
            <a:r>
              <a:rPr lang="en-US" dirty="0" smtClean="0"/>
              <a:t>Poor diagnostic capabilities</a:t>
            </a:r>
          </a:p>
          <a:p>
            <a:pPr lvl="1"/>
            <a:endParaRPr lang="en-US" dirty="0"/>
          </a:p>
          <a:p>
            <a:r>
              <a:rPr lang="en-US" dirty="0"/>
              <a:t>What are the recent trends and practices around PHP use in the Kenyan livestock sector</a:t>
            </a:r>
            <a:r>
              <a:rPr lang="en-US" dirty="0" smtClean="0"/>
              <a:t>?</a:t>
            </a:r>
          </a:p>
          <a:p>
            <a:pPr lvl="1"/>
            <a:r>
              <a:rPr lang="en-US" dirty="0" smtClean="0"/>
              <a:t>Used predominantly in intensive poultry production</a:t>
            </a:r>
          </a:p>
          <a:p>
            <a:pPr lvl="1"/>
            <a:r>
              <a:rPr lang="en-US" dirty="0" smtClean="0"/>
              <a:t>Cost is a massive barrier to uptake amongst smaller producers</a:t>
            </a:r>
          </a:p>
          <a:p>
            <a:pPr lvl="1"/>
            <a:endParaRPr lang="en-US" dirty="0" smtClean="0"/>
          </a:p>
          <a:p>
            <a:r>
              <a:rPr lang="en-US" dirty="0"/>
              <a:t>What can be learned from the livestock sector regarding the potential future uptake of </a:t>
            </a:r>
            <a:r>
              <a:rPr lang="en-US" dirty="0" smtClean="0"/>
              <a:t>PHPs</a:t>
            </a:r>
          </a:p>
          <a:p>
            <a:pPr lvl="1"/>
            <a:r>
              <a:rPr lang="en-US" dirty="0" smtClean="0"/>
              <a:t>Feed companies are unlikely to play a part in PHP uptake</a:t>
            </a:r>
          </a:p>
          <a:p>
            <a:pPr lvl="1"/>
            <a:r>
              <a:rPr lang="en-US" dirty="0" smtClean="0"/>
              <a:t>Entry point likely to be Agrovets</a:t>
            </a:r>
          </a:p>
          <a:p>
            <a:pPr lvl="1"/>
            <a:endParaRPr lang="en-US" dirty="0"/>
          </a:p>
          <a:p>
            <a:endParaRPr lang="en-US" dirty="0"/>
          </a:p>
          <a:p>
            <a:endParaRPr lang="en-US" dirty="0" smtClean="0"/>
          </a:p>
          <a:p>
            <a:pPr lvl="1"/>
            <a:endParaRPr lang="en-US" dirty="0"/>
          </a:p>
          <a:p>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8948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2589211" y="2133600"/>
            <a:ext cx="9077855" cy="4216400"/>
          </a:xfrm>
        </p:spPr>
        <p:txBody>
          <a:bodyPr/>
          <a:lstStyle/>
          <a:p>
            <a:r>
              <a:rPr lang="en-US" dirty="0" smtClean="0"/>
              <a:t>Feed Intensity Index</a:t>
            </a:r>
          </a:p>
          <a:p>
            <a:pPr lvl="1"/>
            <a:r>
              <a:rPr lang="en-US" dirty="0" smtClean="0"/>
              <a:t>Does not account for amounts fed</a:t>
            </a:r>
          </a:p>
          <a:p>
            <a:r>
              <a:rPr lang="en-US" dirty="0" smtClean="0"/>
              <a:t>Convenience sampling</a:t>
            </a:r>
          </a:p>
          <a:p>
            <a:pPr lvl="1"/>
            <a:r>
              <a:rPr lang="en-US" dirty="0" smtClean="0"/>
              <a:t>Inaccurate representation of outlets</a:t>
            </a:r>
          </a:p>
          <a:p>
            <a:r>
              <a:rPr lang="en-US" dirty="0" smtClean="0"/>
              <a:t>Poor farmer recall</a:t>
            </a:r>
          </a:p>
          <a:p>
            <a:pPr lvl="1"/>
            <a:r>
              <a:rPr lang="en-US" dirty="0" smtClean="0"/>
              <a:t>Difficulty triangulating results</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69487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Dr. Francis Murray</a:t>
            </a:r>
          </a:p>
          <a:p>
            <a:r>
              <a:rPr lang="en-US" dirty="0" smtClean="0"/>
              <a:t>William </a:t>
            </a:r>
            <a:r>
              <a:rPr lang="en-US" dirty="0" err="1" smtClean="0"/>
              <a:t>Leschen</a:t>
            </a:r>
            <a:endParaRPr lang="en-US" dirty="0" smtClean="0"/>
          </a:p>
          <a:p>
            <a:r>
              <a:rPr lang="en-US" dirty="0" smtClean="0"/>
              <a:t>Dr. Patricia </a:t>
            </a:r>
            <a:r>
              <a:rPr lang="en-US" dirty="0" err="1" smtClean="0"/>
              <a:t>Muendo</a:t>
            </a:r>
            <a:endParaRPr lang="en-US" dirty="0" smtClean="0"/>
          </a:p>
          <a:p>
            <a:r>
              <a:rPr lang="en-US" dirty="0" smtClean="0"/>
              <a:t>BBSRC</a:t>
            </a:r>
          </a:p>
          <a:p>
            <a:r>
              <a:rPr lang="en-US" dirty="0" err="1" smtClean="0"/>
              <a:t>IMAQulate</a:t>
            </a:r>
            <a:endParaRPr lang="en-US" dirty="0"/>
          </a:p>
          <a:p>
            <a:r>
              <a:rPr lang="en-US" dirty="0" smtClean="0"/>
              <a:t>University of </a:t>
            </a:r>
            <a:r>
              <a:rPr lang="en-US" dirty="0" err="1" smtClean="0"/>
              <a:t>Machakos</a:t>
            </a:r>
            <a:endParaRPr lang="en-US" dirty="0" smtClean="0"/>
          </a:p>
          <a:p>
            <a:endParaRPr lang="en-US" dirty="0"/>
          </a:p>
        </p:txBody>
      </p:sp>
    </p:spTree>
    <p:extLst>
      <p:ext uri="{BB962C8B-B14F-4D97-AF65-F5344CB8AC3E}">
        <p14:creationId xmlns:p14="http://schemas.microsoft.com/office/powerpoint/2010/main" val="110499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96999"/>
            <a:ext cx="8911687" cy="1280890"/>
          </a:xfrm>
        </p:spPr>
        <p:txBody>
          <a:bodyPr/>
          <a:lstStyle/>
          <a:p>
            <a:r>
              <a:rPr lang="en-US" dirty="0" smtClean="0"/>
              <a:t>References</a:t>
            </a:r>
            <a:endParaRPr lang="en-US" dirty="0"/>
          </a:p>
        </p:txBody>
      </p:sp>
      <p:sp>
        <p:nvSpPr>
          <p:cNvPr id="5" name="Content Placeholder 2"/>
          <p:cNvSpPr txBox="1">
            <a:spLocks/>
          </p:cNvSpPr>
          <p:nvPr/>
        </p:nvSpPr>
        <p:spPr>
          <a:xfrm>
            <a:off x="2589212" y="2133599"/>
            <a:ext cx="8915400" cy="4233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mtClean="0"/>
              <a:t>Cruz, M.P. et al., 2012. Use of Probiotics in Aquaculture a n. </a:t>
            </a:r>
            <a:r>
              <a:rPr lang="en-US" i="1" smtClean="0"/>
              <a:t>Reviews in Aquaculture</a:t>
            </a:r>
            <a:r>
              <a:rPr lang="en-US" smtClean="0"/>
              <a:t>, 5(6), pp.1–13.</a:t>
            </a:r>
          </a:p>
          <a:p>
            <a:endParaRPr lang="en-US" smtClean="0"/>
          </a:p>
          <a:p>
            <a:r>
              <a:rPr lang="en-US" smtClean="0"/>
              <a:t>Creswell, J.W., 2015. </a:t>
            </a:r>
            <a:r>
              <a:rPr lang="en-US" i="1" smtClean="0"/>
              <a:t>EDITION</a:t>
            </a:r>
            <a:r>
              <a:rPr lang="en-US" smtClean="0"/>
              <a:t> 1st ed. V. Knight, S. Connelly, &amp; L. Habib, eds., California: SAGE Publications Inc.</a:t>
            </a:r>
          </a:p>
          <a:p>
            <a:endParaRPr lang="en-US" smtClean="0"/>
          </a:p>
          <a:p>
            <a:r>
              <a:rPr lang="en-US" smtClean="0"/>
              <a:t>Munguti, J.M., Kim, J. &amp; Ogello, E.O., 2014. An Overview of Kenyan Aquaculture : Current Status , Challenges , and Opportunities for Future Development. </a:t>
            </a:r>
            <a:r>
              <a:rPr lang="en-US" i="1" smtClean="0"/>
              <a:t>Fisheries and Aquatic Sciences</a:t>
            </a:r>
            <a:r>
              <a:rPr lang="en-US" smtClean="0"/>
              <a:t>, 17(August 2013), pp.1–11.</a:t>
            </a:r>
          </a:p>
          <a:p>
            <a:endParaRPr lang="en-US" dirty="0"/>
          </a:p>
        </p:txBody>
      </p:sp>
    </p:spTree>
    <p:extLst>
      <p:ext uri="{BB962C8B-B14F-4D97-AF65-F5344CB8AC3E}">
        <p14:creationId xmlns:p14="http://schemas.microsoft.com/office/powerpoint/2010/main" val="180205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121380" y="1905000"/>
            <a:ext cx="5449002" cy="4707468"/>
          </a:xfrm>
        </p:spPr>
        <p:txBody>
          <a:bodyPr>
            <a:normAutofit/>
          </a:bodyPr>
          <a:lstStyle/>
          <a:p>
            <a:r>
              <a:rPr lang="en-US" dirty="0" smtClean="0"/>
              <a:t>Nascent aquaculture industry – 12,154mT p/a</a:t>
            </a:r>
          </a:p>
          <a:p>
            <a:pPr lvl="1"/>
            <a:endParaRPr lang="en-US" dirty="0" smtClean="0"/>
          </a:p>
          <a:p>
            <a:r>
              <a:rPr lang="en-US" dirty="0"/>
              <a:t>1.4 million ha potential aquaculture sites (</a:t>
            </a:r>
            <a:r>
              <a:rPr lang="en-US" dirty="0" err="1"/>
              <a:t>Munguti</a:t>
            </a:r>
            <a:r>
              <a:rPr lang="en-US" dirty="0"/>
              <a:t>, 2014</a:t>
            </a:r>
            <a:r>
              <a:rPr lang="en-US" dirty="0" smtClean="0"/>
              <a:t>)</a:t>
            </a:r>
          </a:p>
          <a:p>
            <a:pPr lvl="1"/>
            <a:r>
              <a:rPr lang="en-US" dirty="0" smtClean="0"/>
              <a:t>0.014% in use (</a:t>
            </a:r>
            <a:r>
              <a:rPr lang="en-US" dirty="0" err="1" smtClean="0"/>
              <a:t>Munguti</a:t>
            </a:r>
            <a:r>
              <a:rPr lang="en-US" dirty="0" smtClean="0"/>
              <a:t>, 2014)</a:t>
            </a:r>
          </a:p>
          <a:p>
            <a:pPr lvl="1"/>
            <a:endParaRPr lang="en-US" dirty="0"/>
          </a:p>
          <a:p>
            <a:r>
              <a:rPr lang="en-US" dirty="0" smtClean="0"/>
              <a:t>Intensifying production = ↑ Disease risk</a:t>
            </a:r>
          </a:p>
          <a:p>
            <a:pPr lvl="1"/>
            <a:r>
              <a:rPr lang="en-US" dirty="0" smtClean="0"/>
              <a:t>Tilapia Lake Virus</a:t>
            </a:r>
          </a:p>
          <a:p>
            <a:pPr lvl="1"/>
            <a:r>
              <a:rPr lang="en-US" dirty="0" smtClean="0"/>
              <a:t>Isolated in Egypt</a:t>
            </a:r>
          </a:p>
          <a:p>
            <a:pPr lvl="1"/>
            <a:endParaRPr lang="en-US" dirty="0" smtClean="0"/>
          </a:p>
          <a:p>
            <a:r>
              <a:rPr lang="en-US" dirty="0" smtClean="0"/>
              <a:t>Prophylactic Health Products?</a:t>
            </a:r>
          </a:p>
          <a:p>
            <a:pPr lvl="1"/>
            <a:endParaRPr lang="en-US" dirty="0"/>
          </a:p>
          <a:p>
            <a:pPr lvl="1"/>
            <a:endParaRPr lang="en-US" dirty="0" smtClean="0"/>
          </a:p>
          <a:p>
            <a:pPr lvl="1"/>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961" y="4108607"/>
            <a:ext cx="4814788" cy="2041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596" y="109817"/>
            <a:ext cx="4787153" cy="3590365"/>
          </a:xfrm>
          <a:prstGeom prst="rect">
            <a:avLst/>
          </a:prstGeom>
        </p:spPr>
      </p:pic>
      <p:sp>
        <p:nvSpPr>
          <p:cNvPr id="6" name="TextBox 5"/>
          <p:cNvSpPr txBox="1"/>
          <p:nvPr/>
        </p:nvSpPr>
        <p:spPr>
          <a:xfrm>
            <a:off x="10756961" y="3688043"/>
            <a:ext cx="1423788" cy="246221"/>
          </a:xfrm>
          <a:prstGeom prst="rect">
            <a:avLst/>
          </a:prstGeom>
          <a:noFill/>
        </p:spPr>
        <p:txBody>
          <a:bodyPr wrap="none" rtlCol="0">
            <a:spAutoFit/>
          </a:bodyPr>
          <a:lstStyle/>
          <a:p>
            <a:r>
              <a:rPr lang="en-US" sz="1000" dirty="0" smtClean="0"/>
              <a:t>Michael </a:t>
            </a:r>
            <a:r>
              <a:rPr lang="en-US" sz="1000" dirty="0" err="1" smtClean="0"/>
              <a:t>Ouya</a:t>
            </a:r>
            <a:r>
              <a:rPr lang="en-US" sz="1000" dirty="0" smtClean="0"/>
              <a:t>, 2017</a:t>
            </a:r>
            <a:endParaRPr lang="en-US" sz="1000" dirty="0"/>
          </a:p>
        </p:txBody>
      </p:sp>
      <p:sp>
        <p:nvSpPr>
          <p:cNvPr id="8" name="TextBox 7"/>
          <p:cNvSpPr txBox="1"/>
          <p:nvPr/>
        </p:nvSpPr>
        <p:spPr>
          <a:xfrm>
            <a:off x="10939734" y="6134906"/>
            <a:ext cx="1252266" cy="246221"/>
          </a:xfrm>
          <a:prstGeom prst="rect">
            <a:avLst/>
          </a:prstGeom>
          <a:noFill/>
        </p:spPr>
        <p:txBody>
          <a:bodyPr wrap="none" rtlCol="0">
            <a:spAutoFit/>
          </a:bodyPr>
          <a:lstStyle/>
          <a:p>
            <a:r>
              <a:rPr lang="en-US" sz="1000" dirty="0" smtClean="0"/>
              <a:t>Farm Africa, 2017</a:t>
            </a:r>
            <a:endParaRPr lang="en-US" sz="1000" dirty="0"/>
          </a:p>
        </p:txBody>
      </p:sp>
    </p:spTree>
    <p:extLst>
      <p:ext uri="{BB962C8B-B14F-4D97-AF65-F5344CB8AC3E}">
        <p14:creationId xmlns:p14="http://schemas.microsoft.com/office/powerpoint/2010/main" val="177406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Prophylactic Health Products</a:t>
            </a:r>
            <a:endParaRPr lang="en-US" dirty="0"/>
          </a:p>
        </p:txBody>
      </p:sp>
      <p:sp>
        <p:nvSpPr>
          <p:cNvPr id="3" name="Content Placeholder 2"/>
          <p:cNvSpPr>
            <a:spLocks noGrp="1"/>
          </p:cNvSpPr>
          <p:nvPr>
            <p:ph idx="1"/>
          </p:nvPr>
        </p:nvSpPr>
        <p:spPr/>
        <p:txBody>
          <a:bodyPr/>
          <a:lstStyle/>
          <a:p>
            <a:r>
              <a:rPr lang="en-US" dirty="0" smtClean="0"/>
              <a:t>Probiotics</a:t>
            </a:r>
          </a:p>
          <a:p>
            <a:r>
              <a:rPr lang="en-US" dirty="0" smtClean="0"/>
              <a:t>Alter the microbial balance in the gut</a:t>
            </a:r>
          </a:p>
          <a:p>
            <a:r>
              <a:rPr lang="en-US" dirty="0"/>
              <a:t>Sustainable alternative to antibiotics</a:t>
            </a:r>
          </a:p>
          <a:p>
            <a:pPr lvl="1"/>
            <a:r>
              <a:rPr lang="en-US" dirty="0"/>
              <a:t>Allows greater access to export markets</a:t>
            </a:r>
          </a:p>
          <a:p>
            <a:pPr lvl="1"/>
            <a:r>
              <a:rPr lang="en-US" dirty="0"/>
              <a:t>Reduces the occurrence of antibiotic resistant bacteria</a:t>
            </a:r>
          </a:p>
          <a:p>
            <a:endParaRPr lang="en-US" dirty="0" smtClean="0"/>
          </a:p>
          <a:p>
            <a:endParaRPr lang="en-US" dirty="0" smtClean="0"/>
          </a:p>
        </p:txBody>
      </p:sp>
    </p:spTree>
    <p:extLst>
      <p:ext uri="{BB962C8B-B14F-4D97-AF65-F5344CB8AC3E}">
        <p14:creationId xmlns:p14="http://schemas.microsoft.com/office/powerpoint/2010/main" val="179447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&amp; Research questions</a:t>
            </a:r>
            <a:endParaRPr lang="en-US" dirty="0"/>
          </a:p>
        </p:txBody>
      </p:sp>
      <p:sp>
        <p:nvSpPr>
          <p:cNvPr id="3" name="Content Placeholder 2"/>
          <p:cNvSpPr>
            <a:spLocks noGrp="1"/>
          </p:cNvSpPr>
          <p:nvPr>
            <p:ph idx="1"/>
          </p:nvPr>
        </p:nvSpPr>
        <p:spPr>
          <a:xfrm>
            <a:off x="2589212" y="2657495"/>
            <a:ext cx="8915400" cy="3777622"/>
          </a:xfrm>
        </p:spPr>
        <p:txBody>
          <a:bodyPr/>
          <a:lstStyle/>
          <a:p>
            <a:r>
              <a:rPr lang="en-US" dirty="0" smtClean="0"/>
              <a:t>What factors shape tilapia farmer perceptions and practices around health management</a:t>
            </a:r>
          </a:p>
          <a:p>
            <a:pPr lvl="1"/>
            <a:r>
              <a:rPr lang="en-US" dirty="0" smtClean="0"/>
              <a:t>How do these factors vary across enterprise scales and production systems</a:t>
            </a:r>
          </a:p>
          <a:p>
            <a:pPr lvl="1"/>
            <a:endParaRPr lang="en-US" dirty="0" smtClean="0"/>
          </a:p>
          <a:p>
            <a:r>
              <a:rPr lang="en-US" dirty="0" smtClean="0"/>
              <a:t>What are the recent trends and practices around PHP use in the Kenyan livestock sector?</a:t>
            </a:r>
          </a:p>
          <a:p>
            <a:endParaRPr lang="en-US" dirty="0"/>
          </a:p>
          <a:p>
            <a:r>
              <a:rPr lang="en-US" dirty="0" smtClean="0"/>
              <a:t>What can be learned from the livestock sector regarding the potential future uptake of PHPs</a:t>
            </a:r>
          </a:p>
          <a:p>
            <a:endParaRPr lang="en-US" dirty="0"/>
          </a:p>
        </p:txBody>
      </p:sp>
      <p:sp>
        <p:nvSpPr>
          <p:cNvPr id="4" name="TextBox 3"/>
          <p:cNvSpPr txBox="1"/>
          <p:nvPr/>
        </p:nvSpPr>
        <p:spPr>
          <a:xfrm>
            <a:off x="2589212" y="1709897"/>
            <a:ext cx="9169498" cy="369332"/>
          </a:xfrm>
          <a:prstGeom prst="rect">
            <a:avLst/>
          </a:prstGeom>
          <a:noFill/>
        </p:spPr>
        <p:txBody>
          <a:bodyPr wrap="none" rtlCol="0">
            <a:spAutoFit/>
          </a:bodyPr>
          <a:lstStyle/>
          <a:p>
            <a:r>
              <a:rPr lang="en-US" b="1" dirty="0" smtClean="0"/>
              <a:t>Aim: To improve farmer diagnostic capabilities through improved access to PHPs</a:t>
            </a:r>
            <a:endParaRPr lang="en-US" b="1" dirty="0"/>
          </a:p>
        </p:txBody>
      </p:sp>
    </p:spTree>
    <p:extLst>
      <p:ext uri="{BB962C8B-B14F-4D97-AF65-F5344CB8AC3E}">
        <p14:creationId xmlns:p14="http://schemas.microsoft.com/office/powerpoint/2010/main" val="17505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416" y="545850"/>
            <a:ext cx="8911687" cy="1280890"/>
          </a:xfrm>
        </p:spPr>
        <p:txBody>
          <a:bodyPr/>
          <a:lstStyle/>
          <a:p>
            <a:r>
              <a:rPr lang="en-US" dirty="0" smtClean="0"/>
              <a:t>Study Design</a:t>
            </a:r>
            <a:endParaRPr lang="en-US" dirty="0"/>
          </a:p>
        </p:txBody>
      </p:sp>
      <p:sp>
        <p:nvSpPr>
          <p:cNvPr id="3" name="Content Placeholder 2"/>
          <p:cNvSpPr>
            <a:spLocks noGrp="1"/>
          </p:cNvSpPr>
          <p:nvPr>
            <p:ph idx="1"/>
          </p:nvPr>
        </p:nvSpPr>
        <p:spPr>
          <a:xfrm>
            <a:off x="1172084" y="2125425"/>
            <a:ext cx="7163352" cy="2137775"/>
          </a:xfrm>
        </p:spPr>
        <p:txBody>
          <a:bodyPr>
            <a:normAutofit/>
          </a:bodyPr>
          <a:lstStyle/>
          <a:p>
            <a:r>
              <a:rPr lang="en-US" dirty="0" smtClean="0"/>
              <a:t>2 part study</a:t>
            </a:r>
          </a:p>
          <a:p>
            <a:pPr lvl="1"/>
            <a:r>
              <a:rPr lang="en-US" dirty="0"/>
              <a:t>Fish health </a:t>
            </a:r>
            <a:r>
              <a:rPr lang="en-US" dirty="0" smtClean="0"/>
              <a:t>survey</a:t>
            </a:r>
          </a:p>
          <a:p>
            <a:pPr lvl="1"/>
            <a:r>
              <a:rPr lang="en-US" dirty="0" smtClean="0"/>
              <a:t>PHP outlet survey</a:t>
            </a:r>
          </a:p>
          <a:p>
            <a:pPr lvl="1"/>
            <a:endParaRPr lang="en-US" dirty="0" smtClean="0"/>
          </a:p>
          <a:p>
            <a:r>
              <a:rPr lang="en-US" dirty="0" smtClean="0"/>
              <a:t>Exploratory sequential mixed methods design</a:t>
            </a:r>
          </a:p>
        </p:txBody>
      </p:sp>
      <p:sp>
        <p:nvSpPr>
          <p:cNvPr id="35" name="TextBox 34"/>
          <p:cNvSpPr txBox="1"/>
          <p:nvPr/>
        </p:nvSpPr>
        <p:spPr>
          <a:xfrm>
            <a:off x="10766209" y="6433745"/>
            <a:ext cx="1281897" cy="246221"/>
          </a:xfrm>
          <a:prstGeom prst="rect">
            <a:avLst/>
          </a:prstGeom>
          <a:noFill/>
        </p:spPr>
        <p:txBody>
          <a:bodyPr wrap="square" rtlCol="0">
            <a:spAutoFit/>
          </a:bodyPr>
          <a:lstStyle/>
          <a:p>
            <a:pPr algn="r"/>
            <a:r>
              <a:rPr lang="en-US" sz="1000" dirty="0" err="1" smtClean="0"/>
              <a:t>Cresswell</a:t>
            </a:r>
            <a:r>
              <a:rPr lang="en-US" sz="1000" dirty="0" smtClean="0"/>
              <a:t>, </a:t>
            </a:r>
            <a:r>
              <a:rPr lang="en-US" sz="1000" dirty="0" smtClean="0"/>
              <a:t>2015</a:t>
            </a:r>
            <a:endParaRPr lang="en-US" sz="1000" dirty="0"/>
          </a:p>
        </p:txBody>
      </p:sp>
      <p:grpSp>
        <p:nvGrpSpPr>
          <p:cNvPr id="77" name="Group 76"/>
          <p:cNvGrpSpPr/>
          <p:nvPr/>
        </p:nvGrpSpPr>
        <p:grpSpPr>
          <a:xfrm>
            <a:off x="7498283" y="787025"/>
            <a:ext cx="4179151" cy="5453370"/>
            <a:chOff x="7260539" y="750449"/>
            <a:chExt cx="4179151" cy="5453370"/>
          </a:xfrm>
        </p:grpSpPr>
        <p:sp>
          <p:nvSpPr>
            <p:cNvPr id="4" name="TextBox 3"/>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5" name="TextBox 4"/>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6" name="TextBox 5"/>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7" name="TextBox 6"/>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8" name="TextBox 7"/>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9" name="TextBox 8"/>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11" name="Straight Arrow Connector 10"/>
            <p:cNvCxnSpPr>
              <a:stCxn id="4" idx="2"/>
              <a:endCxn id="5" idx="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6" idx="0"/>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7" idx="0"/>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9" idx="0"/>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17" name="TextBox 16"/>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18" name="TextBox 17"/>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19" name="TextBox 18"/>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65" name="Straight Connector 64"/>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8250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Health Survey</a:t>
            </a:r>
            <a:endParaRPr lang="en-US" dirty="0"/>
          </a:p>
        </p:txBody>
      </p:sp>
      <p:sp>
        <p:nvSpPr>
          <p:cNvPr id="3" name="Content Placeholder 2"/>
          <p:cNvSpPr>
            <a:spLocks noGrp="1"/>
          </p:cNvSpPr>
          <p:nvPr>
            <p:ph idx="1"/>
          </p:nvPr>
        </p:nvSpPr>
        <p:spPr>
          <a:xfrm>
            <a:off x="1464821" y="1723862"/>
            <a:ext cx="5596030" cy="5096601"/>
          </a:xfrm>
        </p:spPr>
        <p:txBody>
          <a:bodyPr>
            <a:normAutofit/>
          </a:bodyPr>
          <a:lstStyle/>
          <a:p>
            <a:r>
              <a:rPr lang="en-US" dirty="0" smtClean="0"/>
              <a:t>Research question: </a:t>
            </a:r>
          </a:p>
          <a:p>
            <a:pPr lvl="1"/>
            <a:r>
              <a:rPr lang="en-US" dirty="0"/>
              <a:t>What factors shape tilapia farmer perceptions and practices around health management</a:t>
            </a:r>
          </a:p>
          <a:p>
            <a:pPr lvl="2"/>
            <a:r>
              <a:rPr lang="en-US" dirty="0"/>
              <a:t>How do these factors vary across enterprise scales and production </a:t>
            </a:r>
            <a:r>
              <a:rPr lang="en-US" dirty="0" smtClean="0"/>
              <a:t>systems</a:t>
            </a:r>
          </a:p>
          <a:p>
            <a:pPr lvl="2"/>
            <a:endParaRPr lang="en-US" dirty="0"/>
          </a:p>
          <a:p>
            <a:r>
              <a:rPr lang="en-US" dirty="0" smtClean="0"/>
              <a:t>12 KI interviews</a:t>
            </a:r>
          </a:p>
          <a:p>
            <a:pPr lvl="1"/>
            <a:r>
              <a:rPr lang="en-US" dirty="0" smtClean="0"/>
              <a:t>Disease experts</a:t>
            </a:r>
          </a:p>
          <a:p>
            <a:pPr lvl="1"/>
            <a:r>
              <a:rPr lang="en-US" dirty="0" smtClean="0"/>
              <a:t>Intensive Cage Farmers</a:t>
            </a:r>
          </a:p>
          <a:p>
            <a:pPr lvl="1"/>
            <a:r>
              <a:rPr lang="en-US" dirty="0" smtClean="0"/>
              <a:t>Feed Distributors</a:t>
            </a:r>
          </a:p>
          <a:p>
            <a:pPr lvl="1"/>
            <a:r>
              <a:rPr lang="en-US" dirty="0" smtClean="0"/>
              <a:t>Aquaculture Academics</a:t>
            </a:r>
          </a:p>
          <a:p>
            <a:pPr lvl="1"/>
            <a:endParaRPr lang="en-US" dirty="0" smtClean="0"/>
          </a:p>
          <a:p>
            <a:r>
              <a:rPr lang="en-US" dirty="0" smtClean="0"/>
              <a:t>Questionnaire implemented with farmers</a:t>
            </a:r>
            <a:endParaRPr lang="en-US" dirty="0"/>
          </a:p>
        </p:txBody>
      </p:sp>
      <p:grpSp>
        <p:nvGrpSpPr>
          <p:cNvPr id="17" name="Group 16"/>
          <p:cNvGrpSpPr/>
          <p:nvPr/>
        </p:nvGrpSpPr>
        <p:grpSpPr>
          <a:xfrm>
            <a:off x="6931153" y="787024"/>
            <a:ext cx="4746282" cy="5741791"/>
            <a:chOff x="7260539" y="750449"/>
            <a:chExt cx="4179151" cy="5453370"/>
          </a:xfrm>
        </p:grpSpPr>
        <p:sp>
          <p:nvSpPr>
            <p:cNvPr id="18" name="TextBox 17"/>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19" name="TextBox 18"/>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0" name="TextBox 19"/>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21" name="TextBox 20"/>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22" name="TextBox 21"/>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3" name="TextBox 22"/>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24" name="Straight Arrow Connector 23"/>
            <p:cNvCxnSpPr>
              <a:stCxn id="19" idx="2"/>
              <a:endCxn id="20" idx="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a:endCxn id="21" idx="0"/>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a:endCxn id="22" idx="0"/>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2"/>
              <a:endCxn id="23" idx="0"/>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2"/>
              <a:endCxn id="24" idx="0"/>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30" name="TextBox 29"/>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32" name="TextBox 31"/>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33" name="TextBox 32"/>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37" name="Straight Connector 36"/>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68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847" y="566991"/>
            <a:ext cx="8911687" cy="1280890"/>
          </a:xfrm>
        </p:spPr>
        <p:txBody>
          <a:bodyPr/>
          <a:lstStyle/>
          <a:p>
            <a:r>
              <a:rPr lang="en-US" dirty="0" smtClean="0"/>
              <a:t>Fish Health Survey</a:t>
            </a:r>
            <a:endParaRPr lang="en-US" dirty="0"/>
          </a:p>
        </p:txBody>
      </p:sp>
      <p:sp>
        <p:nvSpPr>
          <p:cNvPr id="7" name="Content Placeholder 2"/>
          <p:cNvSpPr>
            <a:spLocks noGrp="1"/>
          </p:cNvSpPr>
          <p:nvPr>
            <p:ph idx="1"/>
          </p:nvPr>
        </p:nvSpPr>
        <p:spPr>
          <a:xfrm>
            <a:off x="1487977" y="1838932"/>
            <a:ext cx="5544846" cy="4476308"/>
          </a:xfrm>
        </p:spPr>
        <p:txBody>
          <a:bodyPr>
            <a:normAutofit fontScale="77500" lnSpcReduction="20000"/>
          </a:bodyPr>
          <a:lstStyle/>
          <a:p>
            <a:r>
              <a:rPr lang="en-US" dirty="0" smtClean="0"/>
              <a:t>Indicators of Intensification</a:t>
            </a:r>
          </a:p>
          <a:p>
            <a:pPr lvl="1"/>
            <a:r>
              <a:rPr lang="en-US" dirty="0" smtClean="0"/>
              <a:t>Feed</a:t>
            </a:r>
          </a:p>
          <a:p>
            <a:pPr lvl="1"/>
            <a:r>
              <a:rPr lang="en-US" dirty="0" err="1" smtClean="0"/>
              <a:t>Monosex</a:t>
            </a:r>
            <a:r>
              <a:rPr lang="en-US" dirty="0" smtClean="0"/>
              <a:t> fingerlings</a:t>
            </a:r>
          </a:p>
          <a:p>
            <a:pPr lvl="1"/>
            <a:r>
              <a:rPr lang="en-US" dirty="0" smtClean="0"/>
              <a:t>Stocking densities</a:t>
            </a:r>
          </a:p>
          <a:p>
            <a:pPr lvl="1"/>
            <a:endParaRPr lang="en-US" dirty="0" smtClean="0"/>
          </a:p>
          <a:p>
            <a:r>
              <a:rPr lang="en-US" dirty="0" smtClean="0"/>
              <a:t>Disease: </a:t>
            </a:r>
          </a:p>
          <a:p>
            <a:pPr lvl="1"/>
            <a:r>
              <a:rPr lang="en-US" dirty="0" smtClean="0"/>
              <a:t>Low levels in Kenyan aquaculture due to low levels of intensity</a:t>
            </a:r>
          </a:p>
          <a:p>
            <a:pPr lvl="1"/>
            <a:r>
              <a:rPr lang="en-US" dirty="0" smtClean="0"/>
              <a:t>Higher intensity cage farmers likely to experience diseases first</a:t>
            </a:r>
          </a:p>
          <a:p>
            <a:pPr lvl="1"/>
            <a:endParaRPr lang="en-US" dirty="0"/>
          </a:p>
          <a:p>
            <a:r>
              <a:rPr lang="en-US" dirty="0" smtClean="0"/>
              <a:t>Diagnostic Capabilities</a:t>
            </a:r>
          </a:p>
          <a:p>
            <a:pPr lvl="1"/>
            <a:r>
              <a:rPr lang="en-US" dirty="0" smtClean="0"/>
              <a:t>Farmers largely unaware of the threat posed by disease</a:t>
            </a:r>
          </a:p>
          <a:p>
            <a:pPr lvl="1"/>
            <a:r>
              <a:rPr lang="en-US" dirty="0" smtClean="0"/>
              <a:t>Poor governmental support for farmers experiencing diseases</a:t>
            </a:r>
          </a:p>
          <a:p>
            <a:pPr lvl="1"/>
            <a:endParaRPr lang="en-US" dirty="0" smtClean="0"/>
          </a:p>
          <a:p>
            <a:r>
              <a:rPr lang="en-US" b="1" dirty="0" smtClean="0"/>
              <a:t>PHP use</a:t>
            </a:r>
          </a:p>
          <a:p>
            <a:pPr lvl="1"/>
            <a:r>
              <a:rPr lang="en-US" b="1" dirty="0" smtClean="0"/>
              <a:t>No use of PHPs in Kenyan aquaculture</a:t>
            </a:r>
            <a:endParaRPr lang="en-US" b="1" dirty="0"/>
          </a:p>
        </p:txBody>
      </p:sp>
      <p:grpSp>
        <p:nvGrpSpPr>
          <p:cNvPr id="3" name="Group 2"/>
          <p:cNvGrpSpPr/>
          <p:nvPr/>
        </p:nvGrpSpPr>
        <p:grpSpPr>
          <a:xfrm>
            <a:off x="7242048" y="817007"/>
            <a:ext cx="4913376" cy="5777455"/>
            <a:chOff x="7242048" y="817007"/>
            <a:chExt cx="4913376" cy="5777455"/>
          </a:xfrm>
        </p:grpSpPr>
        <p:grpSp>
          <p:nvGrpSpPr>
            <p:cNvPr id="19" name="Group 18"/>
            <p:cNvGrpSpPr/>
            <p:nvPr/>
          </p:nvGrpSpPr>
          <p:grpSpPr>
            <a:xfrm>
              <a:off x="7472530" y="1141092"/>
              <a:ext cx="4179151" cy="5453370"/>
              <a:chOff x="7260539" y="750449"/>
              <a:chExt cx="4179151" cy="5453370"/>
            </a:xfrm>
          </p:grpSpPr>
          <p:sp>
            <p:nvSpPr>
              <p:cNvPr id="20" name="TextBox 19"/>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21" name="TextBox 20"/>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2" name="TextBox 21"/>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23" name="TextBox 22"/>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24" name="TextBox 23"/>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25" name="TextBox 24"/>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26" name="Straight Arrow Connector 25"/>
              <p:cNvCxnSpPr>
                <a:stCxn id="21" idx="2"/>
                <a:endCxn id="22" idx="0"/>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2"/>
                <a:endCxn id="23" idx="0"/>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2"/>
                <a:endCxn id="24" idx="0"/>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25" idx="0"/>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2"/>
                <a:endCxn id="26" idx="0"/>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32" name="TextBox 31"/>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33" name="TextBox 32"/>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34" name="TextBox 33"/>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35" name="Straight Connector 34"/>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7242048" y="817007"/>
              <a:ext cx="4913376" cy="3249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92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 Fish health Survey</a:t>
            </a:r>
            <a:endParaRPr lang="en-US" dirty="0"/>
          </a:p>
        </p:txBody>
      </p:sp>
      <p:grpSp>
        <p:nvGrpSpPr>
          <p:cNvPr id="4" name="Group 3"/>
          <p:cNvGrpSpPr/>
          <p:nvPr/>
        </p:nvGrpSpPr>
        <p:grpSpPr>
          <a:xfrm>
            <a:off x="7976273" y="1191377"/>
            <a:ext cx="4179151" cy="5453370"/>
            <a:chOff x="7260539" y="750449"/>
            <a:chExt cx="4179151" cy="5453370"/>
          </a:xfrm>
        </p:grpSpPr>
        <p:sp>
          <p:nvSpPr>
            <p:cNvPr id="5" name="TextBox 4"/>
            <p:cNvSpPr txBox="1"/>
            <p:nvPr/>
          </p:nvSpPr>
          <p:spPr>
            <a:xfrm>
              <a:off x="9953288" y="751189"/>
              <a:ext cx="1216126" cy="769441"/>
            </a:xfrm>
            <a:prstGeom prst="rect">
              <a:avLst/>
            </a:prstGeom>
            <a:noFill/>
            <a:ln>
              <a:solidFill>
                <a:schemeClr val="tx1"/>
              </a:solidFill>
            </a:ln>
          </p:spPr>
          <p:txBody>
            <a:bodyPr wrap="square" rtlCol="0">
              <a:spAutoFit/>
            </a:bodyPr>
            <a:lstStyle/>
            <a:p>
              <a:pPr algn="ctr"/>
              <a:r>
                <a:rPr lang="en-US" sz="1100" dirty="0" smtClean="0"/>
                <a:t>Qualitative Data Collection and Analysis</a:t>
              </a:r>
              <a:endParaRPr lang="en-US" sz="1100" dirty="0"/>
            </a:p>
          </p:txBody>
        </p:sp>
        <p:sp>
          <p:nvSpPr>
            <p:cNvPr id="6" name="TextBox 5"/>
            <p:cNvSpPr txBox="1"/>
            <p:nvPr/>
          </p:nvSpPr>
          <p:spPr>
            <a:xfrm>
              <a:off x="9938225" y="1875975"/>
              <a:ext cx="124625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7" name="TextBox 6"/>
            <p:cNvSpPr txBox="1"/>
            <p:nvPr/>
          </p:nvSpPr>
          <p:spPr>
            <a:xfrm>
              <a:off x="9689481" y="2624555"/>
              <a:ext cx="1743739" cy="769441"/>
            </a:xfrm>
            <a:prstGeom prst="rect">
              <a:avLst/>
            </a:prstGeom>
            <a:noFill/>
            <a:ln>
              <a:solidFill>
                <a:schemeClr val="tx1"/>
              </a:solidFill>
            </a:ln>
          </p:spPr>
          <p:txBody>
            <a:bodyPr wrap="square" rtlCol="0">
              <a:spAutoFit/>
            </a:bodyPr>
            <a:lstStyle/>
            <a:p>
              <a:pPr algn="ctr"/>
              <a:r>
                <a:rPr lang="en-US" sz="1100" dirty="0" smtClean="0"/>
                <a:t>Qualitative results used to form questionnaires for quantitative data collection</a:t>
              </a:r>
              <a:endParaRPr lang="en-US" sz="1100" dirty="0"/>
            </a:p>
          </p:txBody>
        </p:sp>
        <p:sp>
          <p:nvSpPr>
            <p:cNvPr id="8" name="TextBox 7"/>
            <p:cNvSpPr txBox="1"/>
            <p:nvPr/>
          </p:nvSpPr>
          <p:spPr>
            <a:xfrm>
              <a:off x="9828979" y="3696020"/>
              <a:ext cx="1472595" cy="430887"/>
            </a:xfrm>
            <a:prstGeom prst="rect">
              <a:avLst/>
            </a:prstGeom>
            <a:noFill/>
            <a:ln>
              <a:solidFill>
                <a:schemeClr val="tx1"/>
              </a:solidFill>
            </a:ln>
          </p:spPr>
          <p:txBody>
            <a:bodyPr wrap="square" rtlCol="0">
              <a:spAutoFit/>
            </a:bodyPr>
            <a:lstStyle/>
            <a:p>
              <a:pPr algn="ctr"/>
              <a:r>
                <a:rPr lang="en-US" sz="1100" dirty="0" smtClean="0"/>
                <a:t>Quantitative data collection</a:t>
              </a:r>
              <a:endParaRPr lang="en-US" sz="1100" dirty="0"/>
            </a:p>
          </p:txBody>
        </p:sp>
        <p:sp>
          <p:nvSpPr>
            <p:cNvPr id="9" name="TextBox 8"/>
            <p:cNvSpPr txBox="1"/>
            <p:nvPr/>
          </p:nvSpPr>
          <p:spPr>
            <a:xfrm>
              <a:off x="9921594" y="4754175"/>
              <a:ext cx="1279512" cy="430887"/>
            </a:xfrm>
            <a:prstGeom prst="rect">
              <a:avLst/>
            </a:prstGeom>
            <a:noFill/>
            <a:ln>
              <a:solidFill>
                <a:schemeClr val="tx1"/>
              </a:solidFill>
            </a:ln>
          </p:spPr>
          <p:txBody>
            <a:bodyPr wrap="square" rtlCol="0">
              <a:spAutoFit/>
            </a:bodyPr>
            <a:lstStyle/>
            <a:p>
              <a:pPr algn="ctr"/>
              <a:r>
                <a:rPr lang="en-US" sz="1100" dirty="0" smtClean="0"/>
                <a:t>Qualitative Results</a:t>
              </a:r>
              <a:endParaRPr lang="en-US" sz="1100" dirty="0"/>
            </a:p>
          </p:txBody>
        </p:sp>
        <p:sp>
          <p:nvSpPr>
            <p:cNvPr id="10" name="TextBox 9"/>
            <p:cNvSpPr txBox="1"/>
            <p:nvPr/>
          </p:nvSpPr>
          <p:spPr>
            <a:xfrm>
              <a:off x="9695951" y="5434378"/>
              <a:ext cx="1743739" cy="769441"/>
            </a:xfrm>
            <a:prstGeom prst="rect">
              <a:avLst/>
            </a:prstGeom>
            <a:noFill/>
            <a:ln>
              <a:solidFill>
                <a:schemeClr val="tx1"/>
              </a:solidFill>
            </a:ln>
          </p:spPr>
          <p:txBody>
            <a:bodyPr wrap="square" rtlCol="0">
              <a:spAutoFit/>
            </a:bodyPr>
            <a:lstStyle/>
            <a:p>
              <a:pPr algn="ctr"/>
              <a:r>
                <a:rPr lang="en-US" sz="1100" dirty="0" smtClean="0"/>
                <a:t>Combined analysis of qualitative and quantitative results to draw conclusions</a:t>
              </a:r>
              <a:endParaRPr lang="en-US" sz="1100" dirty="0"/>
            </a:p>
          </p:txBody>
        </p:sp>
        <p:cxnSp>
          <p:nvCxnSpPr>
            <p:cNvPr id="11" name="Straight Arrow Connector 10"/>
            <p:cNvCxnSpPr>
              <a:stCxn id="23" idx="2"/>
            </p:cNvCxnSpPr>
            <p:nvPr/>
          </p:nvCxnSpPr>
          <p:spPr>
            <a:xfrm>
              <a:off x="10561351" y="1520630"/>
              <a:ext cx="0" cy="35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561351" y="2306862"/>
              <a:ext cx="0" cy="31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561351" y="3393996"/>
              <a:ext cx="3926" cy="302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561350" y="4126907"/>
              <a:ext cx="3927" cy="627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61350" y="5185062"/>
              <a:ext cx="6471" cy="249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3608" y="1363229"/>
              <a:ext cx="1555672" cy="553998"/>
            </a:xfrm>
            <a:prstGeom prst="rect">
              <a:avLst/>
            </a:prstGeom>
            <a:noFill/>
            <a:ln>
              <a:noFill/>
            </a:ln>
          </p:spPr>
          <p:txBody>
            <a:bodyPr wrap="square" rtlCol="0">
              <a:spAutoFit/>
            </a:bodyPr>
            <a:lstStyle/>
            <a:p>
              <a:pPr algn="ctr"/>
              <a:r>
                <a:rPr lang="en-US" sz="1500" dirty="0" smtClean="0"/>
                <a:t>Qualitative Stage</a:t>
              </a:r>
              <a:endParaRPr lang="en-US" sz="1500" dirty="0"/>
            </a:p>
          </p:txBody>
        </p:sp>
        <p:sp>
          <p:nvSpPr>
            <p:cNvPr id="17" name="TextBox 16"/>
            <p:cNvSpPr txBox="1"/>
            <p:nvPr/>
          </p:nvSpPr>
          <p:spPr>
            <a:xfrm>
              <a:off x="7336923" y="4259054"/>
              <a:ext cx="1489042" cy="553998"/>
            </a:xfrm>
            <a:prstGeom prst="rect">
              <a:avLst/>
            </a:prstGeom>
            <a:noFill/>
            <a:ln>
              <a:noFill/>
            </a:ln>
          </p:spPr>
          <p:txBody>
            <a:bodyPr wrap="square" rtlCol="0">
              <a:spAutoFit/>
            </a:bodyPr>
            <a:lstStyle/>
            <a:p>
              <a:pPr algn="ctr"/>
              <a:r>
                <a:rPr lang="en-US" sz="1500" dirty="0" smtClean="0"/>
                <a:t>Quantitative Stage</a:t>
              </a:r>
              <a:endParaRPr lang="en-US" sz="1500" dirty="0"/>
            </a:p>
          </p:txBody>
        </p:sp>
        <p:sp>
          <p:nvSpPr>
            <p:cNvPr id="18" name="TextBox 17"/>
            <p:cNvSpPr txBox="1"/>
            <p:nvPr/>
          </p:nvSpPr>
          <p:spPr>
            <a:xfrm>
              <a:off x="7620167" y="2873820"/>
              <a:ext cx="922554" cy="323165"/>
            </a:xfrm>
            <a:prstGeom prst="rect">
              <a:avLst/>
            </a:prstGeom>
            <a:noFill/>
            <a:ln>
              <a:noFill/>
            </a:ln>
          </p:spPr>
          <p:txBody>
            <a:bodyPr wrap="square" rtlCol="0">
              <a:spAutoFit/>
            </a:bodyPr>
            <a:lstStyle/>
            <a:p>
              <a:pPr algn="ctr"/>
              <a:r>
                <a:rPr lang="en-US" sz="1500" dirty="0" smtClean="0"/>
                <a:t>Analysis</a:t>
              </a:r>
              <a:endParaRPr lang="en-US" sz="1500" dirty="0"/>
            </a:p>
          </p:txBody>
        </p:sp>
        <p:sp>
          <p:nvSpPr>
            <p:cNvPr id="19" name="TextBox 18"/>
            <p:cNvSpPr txBox="1"/>
            <p:nvPr/>
          </p:nvSpPr>
          <p:spPr>
            <a:xfrm>
              <a:off x="7564399" y="5700073"/>
              <a:ext cx="1082854" cy="323165"/>
            </a:xfrm>
            <a:prstGeom prst="rect">
              <a:avLst/>
            </a:prstGeom>
            <a:noFill/>
            <a:ln>
              <a:noFill/>
            </a:ln>
          </p:spPr>
          <p:txBody>
            <a:bodyPr wrap="square" rtlCol="0">
              <a:spAutoFit/>
            </a:bodyPr>
            <a:lstStyle/>
            <a:p>
              <a:pPr algn="ctr"/>
              <a:r>
                <a:rPr lang="en-US" sz="1500" dirty="0" smtClean="0"/>
                <a:t>Analysis</a:t>
              </a:r>
              <a:endParaRPr lang="en-US" sz="1500" dirty="0"/>
            </a:p>
          </p:txBody>
        </p:sp>
        <p:cxnSp>
          <p:nvCxnSpPr>
            <p:cNvPr id="20" name="Straight Connector 19"/>
            <p:cNvCxnSpPr/>
            <p:nvPr/>
          </p:nvCxnSpPr>
          <p:spPr>
            <a:xfrm>
              <a:off x="7260539" y="750449"/>
              <a:ext cx="3908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60539" y="2624982"/>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0539" y="3691571"/>
              <a:ext cx="40410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60539" y="5438731"/>
              <a:ext cx="4157618" cy="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7834261" y="3873315"/>
            <a:ext cx="4325058" cy="2010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idx="1"/>
          </p:nvPr>
        </p:nvSpPr>
        <p:spPr>
          <a:xfrm>
            <a:off x="1820891" y="2201758"/>
            <a:ext cx="5211931" cy="4113482"/>
          </a:xfrm>
        </p:spPr>
        <p:txBody>
          <a:bodyPr>
            <a:normAutofit/>
          </a:bodyPr>
          <a:lstStyle/>
          <a:p>
            <a:r>
              <a:rPr lang="en-US" dirty="0" smtClean="0"/>
              <a:t>Questionnaire </a:t>
            </a:r>
            <a:r>
              <a:rPr lang="en-US" dirty="0"/>
              <a:t>e</a:t>
            </a:r>
            <a:r>
              <a:rPr lang="en-US" dirty="0" smtClean="0"/>
              <a:t>licited information on:</a:t>
            </a:r>
          </a:p>
          <a:p>
            <a:pPr lvl="1"/>
            <a:r>
              <a:rPr lang="en-US" dirty="0"/>
              <a:t>Perceptions of Disease</a:t>
            </a:r>
          </a:p>
          <a:p>
            <a:pPr lvl="1"/>
            <a:r>
              <a:rPr lang="en-US" dirty="0"/>
              <a:t>Perceptions of </a:t>
            </a:r>
            <a:r>
              <a:rPr lang="en-US" dirty="0" smtClean="0"/>
              <a:t>Mortalities</a:t>
            </a:r>
          </a:p>
          <a:p>
            <a:pPr lvl="1"/>
            <a:r>
              <a:rPr lang="en-US" dirty="0" smtClean="0"/>
              <a:t>Feeds</a:t>
            </a:r>
          </a:p>
          <a:p>
            <a:pPr lvl="1"/>
            <a:r>
              <a:rPr lang="en-US" dirty="0" smtClean="0"/>
              <a:t>PHP use</a:t>
            </a:r>
          </a:p>
          <a:p>
            <a:pPr lvl="1"/>
            <a:r>
              <a:rPr lang="en-US" dirty="0" smtClean="0"/>
              <a:t>Fingerlings stocked</a:t>
            </a:r>
          </a:p>
          <a:p>
            <a:pPr lvl="1"/>
            <a:r>
              <a:rPr lang="en-US" dirty="0" smtClean="0"/>
              <a:t>Stocking densities</a:t>
            </a:r>
          </a:p>
          <a:p>
            <a:pPr lvl="1"/>
            <a:r>
              <a:rPr lang="en-US" dirty="0" smtClean="0"/>
              <a:t>Constraints to production</a:t>
            </a:r>
          </a:p>
          <a:p>
            <a:pPr lvl="1"/>
            <a:endParaRPr lang="en-US" dirty="0" smtClean="0"/>
          </a:p>
        </p:txBody>
      </p:sp>
    </p:spTree>
    <p:extLst>
      <p:ext uri="{BB962C8B-B14F-4D97-AF65-F5344CB8AC3E}">
        <p14:creationId xmlns:p14="http://schemas.microsoft.com/office/powerpoint/2010/main" val="11251867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674</TotalTime>
  <Words>3520</Words>
  <Application>Microsoft Macintosh PowerPoint</Application>
  <PresentationFormat>Widescreen</PresentationFormat>
  <Paragraphs>624</Paragraphs>
  <Slides>27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Century Gothic</vt:lpstr>
      <vt:lpstr>Times New Roman</vt:lpstr>
      <vt:lpstr>Wingdings 3</vt:lpstr>
      <vt:lpstr>Arial</vt:lpstr>
      <vt:lpstr>Wisp</vt:lpstr>
      <vt:lpstr>Evaluating the potential integration of prophylactic health products (PHPs) into Kenyan tilapia farmers’ health management practices: A Mixed Methods Study</vt:lpstr>
      <vt:lpstr>Contents</vt:lpstr>
      <vt:lpstr>Introduction</vt:lpstr>
      <vt:lpstr>Prophylactic Health Products</vt:lpstr>
      <vt:lpstr>Aim &amp; Research questions</vt:lpstr>
      <vt:lpstr>Study Design</vt:lpstr>
      <vt:lpstr>Fish Health Survey</vt:lpstr>
      <vt:lpstr>Fish Health Survey</vt:lpstr>
      <vt:lpstr>Farmer Fish health Survey</vt:lpstr>
      <vt:lpstr>Fish Health Survey</vt:lpstr>
      <vt:lpstr>Fish Health Survey</vt:lpstr>
      <vt:lpstr>Quantitative Results: Indicators of intensification</vt:lpstr>
      <vt:lpstr>Quantitative Results: Indicators of intensification</vt:lpstr>
      <vt:lpstr>Feed Intensity Index</vt:lpstr>
      <vt:lpstr>Feed Intensity Index</vt:lpstr>
      <vt:lpstr>Diagnostic Capabilities</vt:lpstr>
      <vt:lpstr>Fish Health Survey</vt:lpstr>
      <vt:lpstr>Fish Health Survey: Constraints to production</vt:lpstr>
      <vt:lpstr>PHP Outlet Survey</vt:lpstr>
      <vt:lpstr>Qualitative Results: PHP Outlet Survey</vt:lpstr>
      <vt:lpstr>PHP Outlet Survey</vt:lpstr>
      <vt:lpstr>PHP Outlet Survey</vt:lpstr>
      <vt:lpstr>PHP Outlet Survey</vt:lpstr>
      <vt:lpstr>Conclusions</vt:lpstr>
      <vt:lpstr>Limitations</vt:lpstr>
      <vt:lpstr>Acknowledgements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potential integration of prophylactic health products (PHPs) into Kenyan tilapia farmers’ health management practices: A Mixed Methods Study</dc:title>
  <dc:creator>Microsoft Office User</dc:creator>
  <cp:lastModifiedBy>Microsoft Office User</cp:lastModifiedBy>
  <cp:revision>22</cp:revision>
  <dcterms:created xsi:type="dcterms:W3CDTF">2017-08-24T01:39:09Z</dcterms:created>
  <dcterms:modified xsi:type="dcterms:W3CDTF">2017-08-30T11:29:42Z</dcterms:modified>
</cp:coreProperties>
</file>